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88" r:id="rId3"/>
    <p:sldId id="260" r:id="rId4"/>
    <p:sldId id="257" r:id="rId5"/>
    <p:sldId id="270" r:id="rId6"/>
    <p:sldId id="258" r:id="rId7"/>
    <p:sldId id="259" r:id="rId8"/>
    <p:sldId id="261" r:id="rId9"/>
    <p:sldId id="281" r:id="rId10"/>
    <p:sldId id="262" r:id="rId11"/>
    <p:sldId id="282" r:id="rId12"/>
    <p:sldId id="268" r:id="rId13"/>
    <p:sldId id="264" r:id="rId14"/>
    <p:sldId id="263" r:id="rId15"/>
    <p:sldId id="280" r:id="rId16"/>
    <p:sldId id="274" r:id="rId17"/>
    <p:sldId id="265" r:id="rId18"/>
    <p:sldId id="272" r:id="rId19"/>
    <p:sldId id="273" r:id="rId20"/>
    <p:sldId id="275" r:id="rId21"/>
    <p:sldId id="283" r:id="rId22"/>
    <p:sldId id="276" r:id="rId23"/>
    <p:sldId id="277" r:id="rId24"/>
    <p:sldId id="284" r:id="rId25"/>
    <p:sldId id="278" r:id="rId26"/>
    <p:sldId id="279" r:id="rId27"/>
    <p:sldId id="285" r:id="rId28"/>
    <p:sldId id="269" r:id="rId29"/>
    <p:sldId id="286" r:id="rId30"/>
    <p:sldId id="287" r:id="rId31"/>
    <p:sldId id="266" r:id="rId32"/>
  </p:sldIdLst>
  <p:sldSz cx="12192000" cy="6858000"/>
  <p:notesSz cx="6888163" cy="100203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18" autoAdjust="0"/>
    <p:restoredTop sz="94660"/>
  </p:normalViewPr>
  <p:slideViewPr>
    <p:cSldViewPr snapToGrid="0">
      <p:cViewPr varScale="1">
        <p:scale>
          <a:sx n="68" d="100"/>
          <a:sy n="68" d="100"/>
        </p:scale>
        <p:origin x="46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4871" cy="502755"/>
          </a:xfrm>
          <a:prstGeom prst="rect">
            <a:avLst/>
          </a:prstGeom>
        </p:spPr>
        <p:txBody>
          <a:bodyPr vert="horz" lIns="93122" tIns="46561" rIns="93122" bIns="46561" rtlCol="0"/>
          <a:lstStyle>
            <a:lvl1pPr algn="l">
              <a:defRPr sz="1200"/>
            </a:lvl1pPr>
          </a:lstStyle>
          <a:p>
            <a:endParaRPr lang="is-IS"/>
          </a:p>
        </p:txBody>
      </p:sp>
      <p:sp>
        <p:nvSpPr>
          <p:cNvPr id="3" name="Date Placeholder 2"/>
          <p:cNvSpPr>
            <a:spLocks noGrp="1"/>
          </p:cNvSpPr>
          <p:nvPr>
            <p:ph type="dt" sz="quarter" idx="1"/>
          </p:nvPr>
        </p:nvSpPr>
        <p:spPr>
          <a:xfrm>
            <a:off x="3901698" y="1"/>
            <a:ext cx="2984871" cy="502755"/>
          </a:xfrm>
          <a:prstGeom prst="rect">
            <a:avLst/>
          </a:prstGeom>
        </p:spPr>
        <p:txBody>
          <a:bodyPr vert="horz" lIns="93122" tIns="46561" rIns="93122" bIns="46561" rtlCol="0"/>
          <a:lstStyle>
            <a:lvl1pPr algn="r">
              <a:defRPr sz="1200"/>
            </a:lvl1pPr>
          </a:lstStyle>
          <a:p>
            <a:fld id="{95B66B23-1ADD-44E5-969F-80D76C479A68}" type="datetimeFigureOut">
              <a:rPr lang="is-IS" smtClean="0"/>
              <a:t>28.9.2018</a:t>
            </a:fld>
            <a:endParaRPr lang="is-IS"/>
          </a:p>
        </p:txBody>
      </p:sp>
      <p:sp>
        <p:nvSpPr>
          <p:cNvPr id="4" name="Footer Placeholder 3"/>
          <p:cNvSpPr>
            <a:spLocks noGrp="1"/>
          </p:cNvSpPr>
          <p:nvPr>
            <p:ph type="ftr" sz="quarter" idx="2"/>
          </p:nvPr>
        </p:nvSpPr>
        <p:spPr>
          <a:xfrm>
            <a:off x="1" y="9517547"/>
            <a:ext cx="2984871" cy="502754"/>
          </a:xfrm>
          <a:prstGeom prst="rect">
            <a:avLst/>
          </a:prstGeom>
        </p:spPr>
        <p:txBody>
          <a:bodyPr vert="horz" lIns="93122" tIns="46561" rIns="93122" bIns="46561" rtlCol="0" anchor="b"/>
          <a:lstStyle>
            <a:lvl1pPr algn="l">
              <a:defRPr sz="1200"/>
            </a:lvl1pPr>
          </a:lstStyle>
          <a:p>
            <a:endParaRPr lang="is-IS"/>
          </a:p>
        </p:txBody>
      </p:sp>
      <p:sp>
        <p:nvSpPr>
          <p:cNvPr id="5" name="Slide Number Placeholder 4"/>
          <p:cNvSpPr>
            <a:spLocks noGrp="1"/>
          </p:cNvSpPr>
          <p:nvPr>
            <p:ph type="sldNum" sz="quarter" idx="3"/>
          </p:nvPr>
        </p:nvSpPr>
        <p:spPr>
          <a:xfrm>
            <a:off x="3901698" y="9517547"/>
            <a:ext cx="2984871" cy="502754"/>
          </a:xfrm>
          <a:prstGeom prst="rect">
            <a:avLst/>
          </a:prstGeom>
        </p:spPr>
        <p:txBody>
          <a:bodyPr vert="horz" lIns="93122" tIns="46561" rIns="93122" bIns="46561" rtlCol="0" anchor="b"/>
          <a:lstStyle>
            <a:lvl1pPr algn="r">
              <a:defRPr sz="1200"/>
            </a:lvl1pPr>
          </a:lstStyle>
          <a:p>
            <a:fld id="{ABB6CCF1-5128-420E-9917-3F989D388D6D}" type="slidenum">
              <a:rPr lang="is-IS" smtClean="0"/>
              <a:t>‹#›</a:t>
            </a:fld>
            <a:endParaRPr lang="is-IS"/>
          </a:p>
        </p:txBody>
      </p:sp>
    </p:spTree>
    <p:extLst>
      <p:ext uri="{BB962C8B-B14F-4D97-AF65-F5344CB8AC3E}">
        <p14:creationId xmlns:p14="http://schemas.microsoft.com/office/powerpoint/2010/main" val="2354021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4871" cy="502755"/>
          </a:xfrm>
          <a:prstGeom prst="rect">
            <a:avLst/>
          </a:prstGeom>
        </p:spPr>
        <p:txBody>
          <a:bodyPr vert="horz" lIns="93122" tIns="46561" rIns="93122" bIns="46561" rtlCol="0"/>
          <a:lstStyle>
            <a:lvl1pPr algn="l">
              <a:defRPr sz="1200"/>
            </a:lvl1pPr>
          </a:lstStyle>
          <a:p>
            <a:endParaRPr lang="is-IS"/>
          </a:p>
        </p:txBody>
      </p:sp>
      <p:sp>
        <p:nvSpPr>
          <p:cNvPr id="3" name="Date Placeholder 2"/>
          <p:cNvSpPr>
            <a:spLocks noGrp="1"/>
          </p:cNvSpPr>
          <p:nvPr>
            <p:ph type="dt" idx="1"/>
          </p:nvPr>
        </p:nvSpPr>
        <p:spPr>
          <a:xfrm>
            <a:off x="3901698" y="1"/>
            <a:ext cx="2984871" cy="502755"/>
          </a:xfrm>
          <a:prstGeom prst="rect">
            <a:avLst/>
          </a:prstGeom>
        </p:spPr>
        <p:txBody>
          <a:bodyPr vert="horz" lIns="93122" tIns="46561" rIns="93122" bIns="46561" rtlCol="0"/>
          <a:lstStyle>
            <a:lvl1pPr algn="r">
              <a:defRPr sz="1200"/>
            </a:lvl1pPr>
          </a:lstStyle>
          <a:p>
            <a:fld id="{950348A9-3140-4F07-9159-FF6AAB166B43}" type="datetimeFigureOut">
              <a:rPr lang="is-IS" smtClean="0"/>
              <a:t>28.9.2018</a:t>
            </a:fld>
            <a:endParaRPr lang="is-IS"/>
          </a:p>
        </p:txBody>
      </p:sp>
      <p:sp>
        <p:nvSpPr>
          <p:cNvPr id="4" name="Slide Image Placeholder 3"/>
          <p:cNvSpPr>
            <a:spLocks noGrp="1" noRot="1" noChangeAspect="1"/>
          </p:cNvSpPr>
          <p:nvPr>
            <p:ph type="sldImg" idx="2"/>
          </p:nvPr>
        </p:nvSpPr>
        <p:spPr>
          <a:xfrm>
            <a:off x="438150" y="1252538"/>
            <a:ext cx="6011863" cy="3381375"/>
          </a:xfrm>
          <a:prstGeom prst="rect">
            <a:avLst/>
          </a:prstGeom>
          <a:noFill/>
          <a:ln w="12700">
            <a:solidFill>
              <a:prstClr val="black"/>
            </a:solidFill>
          </a:ln>
        </p:spPr>
        <p:txBody>
          <a:bodyPr vert="horz" lIns="93122" tIns="46561" rIns="93122" bIns="46561" rtlCol="0" anchor="ctr"/>
          <a:lstStyle/>
          <a:p>
            <a:endParaRPr lang="is-IS"/>
          </a:p>
        </p:txBody>
      </p:sp>
      <p:sp>
        <p:nvSpPr>
          <p:cNvPr id="5" name="Notes Placeholder 4"/>
          <p:cNvSpPr>
            <a:spLocks noGrp="1"/>
          </p:cNvSpPr>
          <p:nvPr>
            <p:ph type="body" sz="quarter" idx="3"/>
          </p:nvPr>
        </p:nvSpPr>
        <p:spPr>
          <a:xfrm>
            <a:off x="688817" y="4822270"/>
            <a:ext cx="5510530" cy="3945493"/>
          </a:xfrm>
          <a:prstGeom prst="rect">
            <a:avLst/>
          </a:prstGeom>
        </p:spPr>
        <p:txBody>
          <a:bodyPr vert="horz" lIns="93122" tIns="46561" rIns="93122" bIns="4656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6" name="Footer Placeholder 5"/>
          <p:cNvSpPr>
            <a:spLocks noGrp="1"/>
          </p:cNvSpPr>
          <p:nvPr>
            <p:ph type="ftr" sz="quarter" idx="4"/>
          </p:nvPr>
        </p:nvSpPr>
        <p:spPr>
          <a:xfrm>
            <a:off x="1" y="9517547"/>
            <a:ext cx="2984871" cy="502754"/>
          </a:xfrm>
          <a:prstGeom prst="rect">
            <a:avLst/>
          </a:prstGeom>
        </p:spPr>
        <p:txBody>
          <a:bodyPr vert="horz" lIns="93122" tIns="46561" rIns="93122" bIns="46561" rtlCol="0" anchor="b"/>
          <a:lstStyle>
            <a:lvl1pPr algn="l">
              <a:defRPr sz="1200"/>
            </a:lvl1pPr>
          </a:lstStyle>
          <a:p>
            <a:endParaRPr lang="is-IS"/>
          </a:p>
        </p:txBody>
      </p:sp>
      <p:sp>
        <p:nvSpPr>
          <p:cNvPr id="7" name="Slide Number Placeholder 6"/>
          <p:cNvSpPr>
            <a:spLocks noGrp="1"/>
          </p:cNvSpPr>
          <p:nvPr>
            <p:ph type="sldNum" sz="quarter" idx="5"/>
          </p:nvPr>
        </p:nvSpPr>
        <p:spPr>
          <a:xfrm>
            <a:off x="3901698" y="9517547"/>
            <a:ext cx="2984871" cy="502754"/>
          </a:xfrm>
          <a:prstGeom prst="rect">
            <a:avLst/>
          </a:prstGeom>
        </p:spPr>
        <p:txBody>
          <a:bodyPr vert="horz" lIns="93122" tIns="46561" rIns="93122" bIns="46561" rtlCol="0" anchor="b"/>
          <a:lstStyle>
            <a:lvl1pPr algn="r">
              <a:defRPr sz="1200"/>
            </a:lvl1pPr>
          </a:lstStyle>
          <a:p>
            <a:fld id="{82B79D8C-09F2-46D8-B71C-58BDF8B27D0B}" type="slidenum">
              <a:rPr lang="is-IS" smtClean="0"/>
              <a:t>‹#›</a:t>
            </a:fld>
            <a:endParaRPr lang="is-IS"/>
          </a:p>
        </p:txBody>
      </p:sp>
    </p:spTree>
    <p:extLst>
      <p:ext uri="{BB962C8B-B14F-4D97-AF65-F5344CB8AC3E}">
        <p14:creationId xmlns:p14="http://schemas.microsoft.com/office/powerpoint/2010/main" val="2556448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82B79D8C-09F2-46D8-B71C-58BDF8B27D0B}" type="slidenum">
              <a:rPr lang="is-IS" smtClean="0"/>
              <a:t>1</a:t>
            </a:fld>
            <a:endParaRPr lang="is-IS"/>
          </a:p>
        </p:txBody>
      </p:sp>
    </p:spTree>
    <p:extLst>
      <p:ext uri="{BB962C8B-B14F-4D97-AF65-F5344CB8AC3E}">
        <p14:creationId xmlns:p14="http://schemas.microsoft.com/office/powerpoint/2010/main" val="2612472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82B79D8C-09F2-46D8-B71C-58BDF8B27D0B}" type="slidenum">
              <a:rPr lang="is-IS" smtClean="0"/>
              <a:t>28</a:t>
            </a:fld>
            <a:endParaRPr lang="is-IS"/>
          </a:p>
        </p:txBody>
      </p:sp>
    </p:spTree>
    <p:extLst>
      <p:ext uri="{BB962C8B-B14F-4D97-AF65-F5344CB8AC3E}">
        <p14:creationId xmlns:p14="http://schemas.microsoft.com/office/powerpoint/2010/main" val="4248258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s-IS"/>
          </a:p>
        </p:txBody>
      </p:sp>
      <p:sp>
        <p:nvSpPr>
          <p:cNvPr id="4" name="Slide Number Placeholder 3"/>
          <p:cNvSpPr>
            <a:spLocks noGrp="1"/>
          </p:cNvSpPr>
          <p:nvPr>
            <p:ph type="sldNum" sz="quarter" idx="10"/>
          </p:nvPr>
        </p:nvSpPr>
        <p:spPr/>
        <p:txBody>
          <a:bodyPr/>
          <a:lstStyle/>
          <a:p>
            <a:fld id="{82B79D8C-09F2-46D8-B71C-58BDF8B27D0B}" type="slidenum">
              <a:rPr lang="is-IS" smtClean="0"/>
              <a:t>31</a:t>
            </a:fld>
            <a:endParaRPr lang="is-IS"/>
          </a:p>
        </p:txBody>
      </p:sp>
    </p:spTree>
    <p:extLst>
      <p:ext uri="{BB962C8B-B14F-4D97-AF65-F5344CB8AC3E}">
        <p14:creationId xmlns:p14="http://schemas.microsoft.com/office/powerpoint/2010/main" val="3786520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s-I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s-IS"/>
          </a:p>
        </p:txBody>
      </p:sp>
      <p:sp>
        <p:nvSpPr>
          <p:cNvPr id="4" name="Date Placeholder 3"/>
          <p:cNvSpPr>
            <a:spLocks noGrp="1"/>
          </p:cNvSpPr>
          <p:nvPr>
            <p:ph type="dt" sz="half" idx="10"/>
          </p:nvPr>
        </p:nvSpPr>
        <p:spPr/>
        <p:txBody>
          <a:bodyPr/>
          <a:lstStyle/>
          <a:p>
            <a:fld id="{CA73744A-5C92-486C-8AD7-CD27D1E2485C}" type="datetime1">
              <a:rPr lang="is-IS" smtClean="0"/>
              <a:t>28.9.2018</a:t>
            </a:fld>
            <a:endParaRPr lang="is-IS"/>
          </a:p>
        </p:txBody>
      </p:sp>
      <p:sp>
        <p:nvSpPr>
          <p:cNvPr id="5" name="Footer Placeholder 4"/>
          <p:cNvSpPr>
            <a:spLocks noGrp="1"/>
          </p:cNvSpPr>
          <p:nvPr>
            <p:ph type="ftr" sz="quarter" idx="11"/>
          </p:nvPr>
        </p:nvSpPr>
        <p:spPr/>
        <p:txBody>
          <a:bodyPr/>
          <a:lstStyle/>
          <a:p>
            <a:r>
              <a:rPr lang="is-IS"/>
              <a:t>Friðrik Sigurðsson Landssamtökin Þroskahjálp</a:t>
            </a:r>
          </a:p>
        </p:txBody>
      </p:sp>
      <p:sp>
        <p:nvSpPr>
          <p:cNvPr id="6" name="Slide Number Placeholder 5"/>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674491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10"/>
          </p:nvPr>
        </p:nvSpPr>
        <p:spPr/>
        <p:txBody>
          <a:bodyPr/>
          <a:lstStyle/>
          <a:p>
            <a:fld id="{E94A45D2-A67A-40CF-9248-2B203D94EADC}" type="datetime1">
              <a:rPr lang="is-IS" smtClean="0"/>
              <a:t>28.9.2018</a:t>
            </a:fld>
            <a:endParaRPr lang="is-IS"/>
          </a:p>
        </p:txBody>
      </p:sp>
      <p:sp>
        <p:nvSpPr>
          <p:cNvPr id="5" name="Footer Placeholder 4"/>
          <p:cNvSpPr>
            <a:spLocks noGrp="1"/>
          </p:cNvSpPr>
          <p:nvPr>
            <p:ph type="ftr" sz="quarter" idx="11"/>
          </p:nvPr>
        </p:nvSpPr>
        <p:spPr/>
        <p:txBody>
          <a:bodyPr/>
          <a:lstStyle/>
          <a:p>
            <a:r>
              <a:rPr lang="is-IS"/>
              <a:t>Friðrik Sigurðsson Landssamtökin Þroskahjálp</a:t>
            </a:r>
          </a:p>
        </p:txBody>
      </p:sp>
      <p:sp>
        <p:nvSpPr>
          <p:cNvPr id="6" name="Slide Number Placeholder 5"/>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2090437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is-I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10"/>
          </p:nvPr>
        </p:nvSpPr>
        <p:spPr/>
        <p:txBody>
          <a:bodyPr/>
          <a:lstStyle/>
          <a:p>
            <a:fld id="{A4B46EDC-BEF0-4566-8118-CEC05CA45A45}" type="datetime1">
              <a:rPr lang="is-IS" smtClean="0"/>
              <a:t>28.9.2018</a:t>
            </a:fld>
            <a:endParaRPr lang="is-IS"/>
          </a:p>
        </p:txBody>
      </p:sp>
      <p:sp>
        <p:nvSpPr>
          <p:cNvPr id="5" name="Footer Placeholder 4"/>
          <p:cNvSpPr>
            <a:spLocks noGrp="1"/>
          </p:cNvSpPr>
          <p:nvPr>
            <p:ph type="ftr" sz="quarter" idx="11"/>
          </p:nvPr>
        </p:nvSpPr>
        <p:spPr/>
        <p:txBody>
          <a:bodyPr/>
          <a:lstStyle/>
          <a:p>
            <a:r>
              <a:rPr lang="is-IS"/>
              <a:t>Friðrik Sigurðsson Landssamtökin Þroskahjálp</a:t>
            </a:r>
          </a:p>
        </p:txBody>
      </p:sp>
      <p:sp>
        <p:nvSpPr>
          <p:cNvPr id="6" name="Slide Number Placeholder 5"/>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4022137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s-I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10"/>
          </p:nvPr>
        </p:nvSpPr>
        <p:spPr/>
        <p:txBody>
          <a:bodyPr/>
          <a:lstStyle/>
          <a:p>
            <a:fld id="{5DE52634-7438-456C-9777-4BCE4E53AD78}" type="datetime1">
              <a:rPr lang="is-IS" smtClean="0"/>
              <a:t>28.9.2018</a:t>
            </a:fld>
            <a:endParaRPr lang="is-IS"/>
          </a:p>
        </p:txBody>
      </p:sp>
      <p:sp>
        <p:nvSpPr>
          <p:cNvPr id="5" name="Footer Placeholder 4"/>
          <p:cNvSpPr>
            <a:spLocks noGrp="1"/>
          </p:cNvSpPr>
          <p:nvPr>
            <p:ph type="ftr" sz="quarter" idx="11"/>
          </p:nvPr>
        </p:nvSpPr>
        <p:spPr/>
        <p:txBody>
          <a:bodyPr/>
          <a:lstStyle/>
          <a:p>
            <a:r>
              <a:rPr lang="is-IS"/>
              <a:t>Friðrik Sigurðsson Landssamtökin Þroskahjálp</a:t>
            </a:r>
          </a:p>
        </p:txBody>
      </p:sp>
      <p:sp>
        <p:nvSpPr>
          <p:cNvPr id="6" name="Slide Number Placeholder 5"/>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3908840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s-I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BF9955-D4C2-404F-8B12-DEB709D03761}" type="datetime1">
              <a:rPr lang="is-IS" smtClean="0"/>
              <a:t>28.9.2018</a:t>
            </a:fld>
            <a:endParaRPr lang="is-IS"/>
          </a:p>
        </p:txBody>
      </p:sp>
      <p:sp>
        <p:nvSpPr>
          <p:cNvPr id="5" name="Footer Placeholder 4"/>
          <p:cNvSpPr>
            <a:spLocks noGrp="1"/>
          </p:cNvSpPr>
          <p:nvPr>
            <p:ph type="ftr" sz="quarter" idx="11"/>
          </p:nvPr>
        </p:nvSpPr>
        <p:spPr/>
        <p:txBody>
          <a:bodyPr/>
          <a:lstStyle/>
          <a:p>
            <a:r>
              <a:rPr lang="is-IS"/>
              <a:t>Friðrik Sigurðsson Landssamtökin Þroskahjálp</a:t>
            </a:r>
          </a:p>
        </p:txBody>
      </p:sp>
      <p:sp>
        <p:nvSpPr>
          <p:cNvPr id="6" name="Slide Number Placeholder 5"/>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1444456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s-I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5" name="Date Placeholder 4"/>
          <p:cNvSpPr>
            <a:spLocks noGrp="1"/>
          </p:cNvSpPr>
          <p:nvPr>
            <p:ph type="dt" sz="half" idx="10"/>
          </p:nvPr>
        </p:nvSpPr>
        <p:spPr/>
        <p:txBody>
          <a:bodyPr/>
          <a:lstStyle/>
          <a:p>
            <a:fld id="{B28CA79B-C740-4C24-A8B5-F56176F836FC}" type="datetime1">
              <a:rPr lang="is-IS" smtClean="0"/>
              <a:t>28.9.2018</a:t>
            </a:fld>
            <a:endParaRPr lang="is-IS"/>
          </a:p>
        </p:txBody>
      </p:sp>
      <p:sp>
        <p:nvSpPr>
          <p:cNvPr id="6" name="Footer Placeholder 5"/>
          <p:cNvSpPr>
            <a:spLocks noGrp="1"/>
          </p:cNvSpPr>
          <p:nvPr>
            <p:ph type="ftr" sz="quarter" idx="11"/>
          </p:nvPr>
        </p:nvSpPr>
        <p:spPr/>
        <p:txBody>
          <a:bodyPr/>
          <a:lstStyle/>
          <a:p>
            <a:r>
              <a:rPr lang="is-IS"/>
              <a:t>Friðrik Sigurðsson Landssamtökin Þroskahjálp</a:t>
            </a:r>
          </a:p>
        </p:txBody>
      </p:sp>
      <p:sp>
        <p:nvSpPr>
          <p:cNvPr id="7" name="Slide Number Placeholder 6"/>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1440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is-I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7" name="Date Placeholder 6"/>
          <p:cNvSpPr>
            <a:spLocks noGrp="1"/>
          </p:cNvSpPr>
          <p:nvPr>
            <p:ph type="dt" sz="half" idx="10"/>
          </p:nvPr>
        </p:nvSpPr>
        <p:spPr/>
        <p:txBody>
          <a:bodyPr/>
          <a:lstStyle/>
          <a:p>
            <a:fld id="{29A996F4-7334-4C26-80D7-4EC6DA4FABDF}" type="datetime1">
              <a:rPr lang="is-IS" smtClean="0"/>
              <a:t>28.9.2018</a:t>
            </a:fld>
            <a:endParaRPr lang="is-IS"/>
          </a:p>
        </p:txBody>
      </p:sp>
      <p:sp>
        <p:nvSpPr>
          <p:cNvPr id="8" name="Footer Placeholder 7"/>
          <p:cNvSpPr>
            <a:spLocks noGrp="1"/>
          </p:cNvSpPr>
          <p:nvPr>
            <p:ph type="ftr" sz="quarter" idx="11"/>
          </p:nvPr>
        </p:nvSpPr>
        <p:spPr/>
        <p:txBody>
          <a:bodyPr/>
          <a:lstStyle/>
          <a:p>
            <a:r>
              <a:rPr lang="is-IS"/>
              <a:t>Friðrik Sigurðsson Landssamtökin Þroskahjálp</a:t>
            </a:r>
          </a:p>
        </p:txBody>
      </p:sp>
      <p:sp>
        <p:nvSpPr>
          <p:cNvPr id="9" name="Slide Number Placeholder 8"/>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1341827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s-IS"/>
          </a:p>
        </p:txBody>
      </p:sp>
      <p:sp>
        <p:nvSpPr>
          <p:cNvPr id="3" name="Date Placeholder 2"/>
          <p:cNvSpPr>
            <a:spLocks noGrp="1"/>
          </p:cNvSpPr>
          <p:nvPr>
            <p:ph type="dt" sz="half" idx="10"/>
          </p:nvPr>
        </p:nvSpPr>
        <p:spPr/>
        <p:txBody>
          <a:bodyPr/>
          <a:lstStyle/>
          <a:p>
            <a:fld id="{EC43DB37-BA8B-4B98-B481-BD54E8159937}" type="datetime1">
              <a:rPr lang="is-IS" smtClean="0"/>
              <a:t>28.9.2018</a:t>
            </a:fld>
            <a:endParaRPr lang="is-IS"/>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3579759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88F55-AD15-4A56-942F-DCD475AF92EB}" type="datetime1">
              <a:rPr lang="is-IS" smtClean="0"/>
              <a:t>28.9.2018</a:t>
            </a:fld>
            <a:endParaRPr lang="is-IS"/>
          </a:p>
        </p:txBody>
      </p:sp>
      <p:sp>
        <p:nvSpPr>
          <p:cNvPr id="3" name="Footer Placeholder 2"/>
          <p:cNvSpPr>
            <a:spLocks noGrp="1"/>
          </p:cNvSpPr>
          <p:nvPr>
            <p:ph type="ftr" sz="quarter" idx="11"/>
          </p:nvPr>
        </p:nvSpPr>
        <p:spPr/>
        <p:txBody>
          <a:bodyPr/>
          <a:lstStyle/>
          <a:p>
            <a:r>
              <a:rPr lang="is-IS"/>
              <a:t>Friðrik Sigurðsson Landssamtökin Þroskahjálp</a:t>
            </a:r>
          </a:p>
        </p:txBody>
      </p:sp>
      <p:sp>
        <p:nvSpPr>
          <p:cNvPr id="4" name="Slide Number Placeholder 3"/>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2481961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s-I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3417B5-82A0-4A00-9193-0C9F6AABEF55}" type="datetime1">
              <a:rPr lang="is-IS" smtClean="0"/>
              <a:t>28.9.2018</a:t>
            </a:fld>
            <a:endParaRPr lang="is-IS"/>
          </a:p>
        </p:txBody>
      </p:sp>
      <p:sp>
        <p:nvSpPr>
          <p:cNvPr id="6" name="Footer Placeholder 5"/>
          <p:cNvSpPr>
            <a:spLocks noGrp="1"/>
          </p:cNvSpPr>
          <p:nvPr>
            <p:ph type="ftr" sz="quarter" idx="11"/>
          </p:nvPr>
        </p:nvSpPr>
        <p:spPr/>
        <p:txBody>
          <a:bodyPr/>
          <a:lstStyle/>
          <a:p>
            <a:r>
              <a:rPr lang="is-IS"/>
              <a:t>Friðrik Sigurðsson Landssamtökin Þroskahjálp</a:t>
            </a:r>
          </a:p>
        </p:txBody>
      </p:sp>
      <p:sp>
        <p:nvSpPr>
          <p:cNvPr id="7" name="Slide Number Placeholder 6"/>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1424728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s-I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7D7259-AC09-4ECD-93C8-0EF30D5E6E9F}" type="datetime1">
              <a:rPr lang="is-IS" smtClean="0"/>
              <a:t>28.9.2018</a:t>
            </a:fld>
            <a:endParaRPr lang="is-IS"/>
          </a:p>
        </p:txBody>
      </p:sp>
      <p:sp>
        <p:nvSpPr>
          <p:cNvPr id="6" name="Footer Placeholder 5"/>
          <p:cNvSpPr>
            <a:spLocks noGrp="1"/>
          </p:cNvSpPr>
          <p:nvPr>
            <p:ph type="ftr" sz="quarter" idx="11"/>
          </p:nvPr>
        </p:nvSpPr>
        <p:spPr/>
        <p:txBody>
          <a:bodyPr/>
          <a:lstStyle/>
          <a:p>
            <a:r>
              <a:rPr lang="is-IS"/>
              <a:t>Friðrik Sigurðsson Landssamtökin Þroskahjálp</a:t>
            </a:r>
          </a:p>
        </p:txBody>
      </p:sp>
      <p:sp>
        <p:nvSpPr>
          <p:cNvPr id="7" name="Slide Number Placeholder 6"/>
          <p:cNvSpPr>
            <a:spLocks noGrp="1"/>
          </p:cNvSpPr>
          <p:nvPr>
            <p:ph type="sldNum" sz="quarter" idx="12"/>
          </p:nvPr>
        </p:nvSpPr>
        <p:spPr/>
        <p:txBody>
          <a:bodyPr/>
          <a:lstStyle/>
          <a:p>
            <a:fld id="{C20BAE04-D7B1-4335-B430-0E7A9AE49D52}" type="slidenum">
              <a:rPr lang="is-IS" smtClean="0"/>
              <a:t>‹#›</a:t>
            </a:fld>
            <a:endParaRPr lang="is-IS"/>
          </a:p>
        </p:txBody>
      </p:sp>
    </p:spTree>
    <p:extLst>
      <p:ext uri="{BB962C8B-B14F-4D97-AF65-F5344CB8AC3E}">
        <p14:creationId xmlns:p14="http://schemas.microsoft.com/office/powerpoint/2010/main" val="1433273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s-I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s-I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53A9A-307F-458B-9F16-DFBCDD508D6D}" type="datetime1">
              <a:rPr lang="is-IS" smtClean="0"/>
              <a:t>28.9.2018</a:t>
            </a:fld>
            <a:endParaRPr lang="is-I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s-IS"/>
              <a:t>Friðrik Sigurðsson Landssamtökin Þroskahjálp</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BAE04-D7B1-4335-B430-0E7A9AE49D52}" type="slidenum">
              <a:rPr lang="is-IS" smtClean="0"/>
              <a:t>‹#›</a:t>
            </a:fld>
            <a:endParaRPr lang="is-IS"/>
          </a:p>
        </p:txBody>
      </p:sp>
    </p:spTree>
    <p:extLst>
      <p:ext uri="{BB962C8B-B14F-4D97-AF65-F5344CB8AC3E}">
        <p14:creationId xmlns:p14="http://schemas.microsoft.com/office/powerpoint/2010/main" val="3026647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s-IS" dirty="0"/>
              <a:t>Löggjöf og mannréttindi </a:t>
            </a:r>
          </a:p>
        </p:txBody>
      </p:sp>
      <p:sp>
        <p:nvSpPr>
          <p:cNvPr id="3" name="Subtitle 2"/>
          <p:cNvSpPr>
            <a:spLocks noGrp="1"/>
          </p:cNvSpPr>
          <p:nvPr>
            <p:ph type="subTitle" idx="1"/>
          </p:nvPr>
        </p:nvSpPr>
        <p:spPr/>
        <p:txBody>
          <a:bodyPr/>
          <a:lstStyle/>
          <a:p>
            <a:r>
              <a:rPr lang="is-IS" dirty="0"/>
              <a:t>Nokkrar vörður úr  lögum um þjónustu við fatlað fólk með langvarandi stuðningsþarfir</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a:t>
            </a:fld>
            <a:endParaRPr lang="is-IS"/>
          </a:p>
        </p:txBody>
      </p:sp>
    </p:spTree>
    <p:extLst>
      <p:ext uri="{BB962C8B-B14F-4D97-AF65-F5344CB8AC3E}">
        <p14:creationId xmlns:p14="http://schemas.microsoft.com/office/powerpoint/2010/main" val="1243071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1527142"/>
            <a:ext cx="10515600" cy="4649821"/>
          </a:xfrm>
        </p:spPr>
        <p:txBody>
          <a:bodyPr>
            <a:normAutofit fontScale="92500" lnSpcReduction="10000"/>
          </a:bodyPr>
          <a:lstStyle/>
          <a:p>
            <a:pPr marL="0" indent="0">
              <a:buNone/>
            </a:pPr>
            <a:endParaRPr lang="is-IS" dirty="0"/>
          </a:p>
          <a:p>
            <a:pPr marL="0" indent="0">
              <a:buNone/>
            </a:pPr>
            <a:r>
              <a:rPr lang="is-IS" b="1" dirty="0"/>
              <a:t>4. grein. Yfirstjórn og eftirlit ráðherra: Hvað þarf að tryggja vegna mannréttindaákvæða?</a:t>
            </a:r>
          </a:p>
          <a:p>
            <a:pPr marL="0" indent="0">
              <a:buNone/>
            </a:pPr>
            <a:r>
              <a:rPr lang="is-IS" dirty="0"/>
              <a:t>Hér þarf að tryggja aukið eftirlit og beina aðkomu ríkisins að mannréttindalegum skuldbindingum sem ríkið hefur samþykkt og falið sveitarfélögum að framkvæma.   </a:t>
            </a:r>
          </a:p>
          <a:p>
            <a:pPr marL="0" indent="0">
              <a:buNone/>
            </a:pPr>
            <a:r>
              <a:rPr lang="is-IS" dirty="0"/>
              <a:t>Ábyrgð ríkisins er  önnur vegna alþjóðlegra mannréttindaskuldbindinga samningsins.  Það kemur fram í lögunum sjálfum með margvíslegum hætti. </a:t>
            </a:r>
          </a:p>
          <a:p>
            <a:pPr marL="0" indent="0">
              <a:buNone/>
            </a:pPr>
            <a:r>
              <a:rPr lang="is-IS" i="1" dirty="0"/>
              <a:t>Ráðherra hefur eftirlit með framkvæmd laganna, þar á meðal að þjónustan sé í samræmi við markmið laganna og  </a:t>
            </a:r>
            <a:r>
              <a:rPr lang="is-IS" b="1" i="1" dirty="0"/>
              <a:t>mannréttindalegar skuldbindingar.</a:t>
            </a:r>
          </a:p>
          <a:p>
            <a:r>
              <a:rPr lang="is-IS" i="1" dirty="0"/>
              <a:t>Ráðherra hefur eftirlit með  hvort reglur sveitarfélags eigi sér nægjanlega lagastoð.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10</a:t>
            </a:fld>
            <a:endParaRPr lang="is-IS"/>
          </a:p>
        </p:txBody>
      </p:sp>
    </p:spTree>
    <p:extLst>
      <p:ext uri="{BB962C8B-B14F-4D97-AF65-F5344CB8AC3E}">
        <p14:creationId xmlns:p14="http://schemas.microsoft.com/office/powerpoint/2010/main" val="6130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lstStyle/>
          <a:p>
            <a:pPr marL="0" indent="0">
              <a:buNone/>
            </a:pPr>
            <a:r>
              <a:rPr lang="is-IS" b="1" dirty="0"/>
              <a:t>4. grein </a:t>
            </a:r>
            <a:r>
              <a:rPr lang="is-IS" dirty="0"/>
              <a:t>framhald..</a:t>
            </a:r>
          </a:p>
          <a:p>
            <a:r>
              <a:rPr lang="is-IS" dirty="0"/>
              <a:t>Ráðherra getur kallað eftir  tillögum frá sveitarfélögum um úrbætur á þjónustu eða lagt fram eigin tillögur </a:t>
            </a:r>
          </a:p>
          <a:p>
            <a:r>
              <a:rPr lang="is-IS" dirty="0"/>
              <a:t>Ráðherra hefur umsjón með gerð þjónustu og gæðaviðmiða </a:t>
            </a:r>
          </a:p>
          <a:p>
            <a:r>
              <a:rPr lang="is-IS" dirty="0"/>
              <a:t>Ráðherra skal setja í reglugerð reglur um eftirfylgni bregðist sveitarfélög ekki við fyrirmælum um þjónustu á grundvelli laganna</a:t>
            </a:r>
          </a:p>
          <a:p>
            <a:pPr marL="0" indent="0">
              <a:buNone/>
            </a:pPr>
            <a:r>
              <a:rPr lang="is-IS" dirty="0"/>
              <a:t>Niðurstaðan mun skýrara og fyllri ákvæði um ábyrgð ráðuneytisins á eftirliti um að farið sé eftir lögunum og </a:t>
            </a:r>
            <a:r>
              <a:rPr lang="is-IS" b="1" dirty="0"/>
              <a:t>mannréttindalegum skuldbindingum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11</a:t>
            </a:fld>
            <a:endParaRPr lang="is-IS"/>
          </a:p>
        </p:txBody>
      </p:sp>
    </p:spTree>
    <p:extLst>
      <p:ext uri="{BB962C8B-B14F-4D97-AF65-F5344CB8AC3E}">
        <p14:creationId xmlns:p14="http://schemas.microsoft.com/office/powerpoint/2010/main" val="2946849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1847654"/>
            <a:ext cx="10515600" cy="4329309"/>
          </a:xfrm>
        </p:spPr>
        <p:txBody>
          <a:bodyPr>
            <a:normAutofit lnSpcReduction="10000"/>
          </a:bodyPr>
          <a:lstStyle/>
          <a:p>
            <a:pPr marL="0" indent="0">
              <a:buNone/>
            </a:pPr>
            <a:r>
              <a:rPr lang="is-IS" b="1" dirty="0"/>
              <a:t>5. grein</a:t>
            </a:r>
            <a:r>
              <a:rPr lang="is-IS" dirty="0"/>
              <a:t>. </a:t>
            </a:r>
            <a:r>
              <a:rPr lang="is-IS" b="1" dirty="0"/>
              <a:t>Ábyrgð og eftirlit sveitarfélaga.  </a:t>
            </a:r>
          </a:p>
          <a:p>
            <a:pPr marL="0" indent="0">
              <a:buNone/>
            </a:pPr>
            <a:r>
              <a:rPr lang="is-IS" dirty="0"/>
              <a:t>Fallið er frá því ákvæði að sveitarfélög með undir 8.000 íbúa þurfi að hafa samvinnu um þjónustuna. Þroskahjálp var ekki sammála þessari breytingu. Óttumst m.a. að ekki verði hægt að bjóða uppá fjölbreytt framboð af þjónustu og tryggja gæði þjónustunnar í fámennum sveitarfélögum. Ekkert samt sem kemur í veg fyrir að sveitarfélaög sameinist um þjónustuna </a:t>
            </a:r>
          </a:p>
          <a:p>
            <a:pPr marL="0" indent="0">
              <a:buNone/>
            </a:pPr>
            <a:r>
              <a:rPr lang="is-IS" b="1" dirty="0"/>
              <a:t>7. gr. Starfsleyfi</a:t>
            </a:r>
          </a:p>
          <a:p>
            <a:pPr marL="0" indent="0">
              <a:buNone/>
            </a:pPr>
            <a:r>
              <a:rPr lang="is-IS" dirty="0"/>
              <a:t>Nær einnig til annarrar starfsemi en nú er, þ.e. allrar </a:t>
            </a:r>
            <a:r>
              <a:rPr lang="is-IS" i="1" dirty="0"/>
              <a:t>starfsemi sem hefur þann megintilgang að veita fötluðu fólki sértæka aðstoð eða þjónustu</a:t>
            </a:r>
            <a:r>
              <a:rPr lang="is-IS" dirty="0"/>
              <a:t>. Hér undir eru t.d. </a:t>
            </a:r>
            <a:r>
              <a:rPr lang="is-IS" u="sng" dirty="0"/>
              <a:t>einkareknir sumardvalarstaðir o.fl.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12</a:t>
            </a:fld>
            <a:endParaRPr lang="is-IS"/>
          </a:p>
        </p:txBody>
      </p:sp>
    </p:spTree>
    <p:extLst>
      <p:ext uri="{BB962C8B-B14F-4D97-AF65-F5344CB8AC3E}">
        <p14:creationId xmlns:p14="http://schemas.microsoft.com/office/powerpoint/2010/main" val="1657191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fontScale="85000" lnSpcReduction="20000"/>
          </a:bodyPr>
          <a:lstStyle/>
          <a:p>
            <a:pPr marL="0" indent="0">
              <a:buNone/>
            </a:pPr>
            <a:r>
              <a:rPr lang="is-IS" b="1" dirty="0"/>
              <a:t>9. grein búseta: Hvaða mannréttindaleg ákvæði þarf að tryggja?</a:t>
            </a:r>
          </a:p>
          <a:p>
            <a:pPr marL="0" indent="0">
              <a:buNone/>
            </a:pPr>
            <a:r>
              <a:rPr lang="is-IS" dirty="0"/>
              <a:t>Hér þarf að tryggja réttinn til að geta fengið alla þá aðstoð sem maður þarfnast þangað sem maður vill búa.  </a:t>
            </a:r>
          </a:p>
          <a:p>
            <a:r>
              <a:rPr lang="is-IS" b="1" i="1" u="sng" dirty="0"/>
              <a:t>Fatlað fólk á rétt á húsnæði í samræmi við þarfir þess og óskir </a:t>
            </a:r>
            <a:r>
              <a:rPr lang="is-IS" i="1" dirty="0"/>
              <a:t>og félagslegri þjónustu sem gerir því kleift að búa á eigin heimili og </a:t>
            </a:r>
            <a:r>
              <a:rPr lang="is-IS" b="1" i="1" u="sng" dirty="0"/>
              <a:t>stuðlar að fullri aðlögun þess og þátttöku í samfélaginu</a:t>
            </a:r>
            <a:r>
              <a:rPr lang="is-IS" i="1" dirty="0"/>
              <a:t>. </a:t>
            </a:r>
          </a:p>
          <a:p>
            <a:r>
              <a:rPr lang="is-IS" b="1" i="1" u="sng" dirty="0"/>
              <a:t>Fatlað fólk á rétt á því að velja sér búsetustað og hvar og með hverjum það býr, til jafns við aðra. Óheimilt er að binda þjónustu við fatlað fólk því skilyrði, að það búi í tilteknu búsetuformi</a:t>
            </a:r>
            <a:r>
              <a:rPr lang="is-IS" i="1" dirty="0"/>
              <a:t>. </a:t>
            </a:r>
          </a:p>
          <a:p>
            <a:r>
              <a:rPr lang="is-IS" i="1" dirty="0"/>
              <a:t>Hér er bein vísun í 19. gr. samnings Sameinuðu </a:t>
            </a:r>
            <a:r>
              <a:rPr lang="is-IS" dirty="0"/>
              <a:t>þjóðanna um réttindi fatlaðs fólks  m.a. bann við því  að þjónusta  þar með talið þjónustumagn sé bundið því skilyrði að fólk búi í tilteknu búsetuformi s.s. sambýli eða húsnæði með sameiginlegum rýmum.  (Umræðan um næturvaktir)</a:t>
            </a:r>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13</a:t>
            </a:fld>
            <a:endParaRPr lang="is-IS"/>
          </a:p>
        </p:txBody>
      </p:sp>
    </p:spTree>
    <p:extLst>
      <p:ext uri="{BB962C8B-B14F-4D97-AF65-F5344CB8AC3E}">
        <p14:creationId xmlns:p14="http://schemas.microsoft.com/office/powerpoint/2010/main" val="1995008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1690688"/>
            <a:ext cx="10515600" cy="4540430"/>
          </a:xfrm>
        </p:spPr>
        <p:txBody>
          <a:bodyPr>
            <a:normAutofit fontScale="85000" lnSpcReduction="20000"/>
          </a:bodyPr>
          <a:lstStyle/>
          <a:p>
            <a:pPr marL="0" indent="0">
              <a:buNone/>
            </a:pPr>
            <a:r>
              <a:rPr lang="is-IS" b="1" dirty="0"/>
              <a:t>11. grein. Notendastýrð persónuleg aðstoð: Hvaða mannréttindleg ákvæði þarf að tryggja? </a:t>
            </a:r>
          </a:p>
          <a:p>
            <a:pPr marL="0" indent="0">
              <a:buNone/>
            </a:pPr>
            <a:r>
              <a:rPr lang="is-IS" dirty="0"/>
              <a:t>Hér þarf að tryggja m.a. að fólk verði ekki  útlokað frá þessari aðstoð á grundvelli fötlunar sinnar og afleiðinga hennar eins og t.d. þroskahömlunar.  </a:t>
            </a:r>
          </a:p>
          <a:p>
            <a:pPr marL="0" indent="0">
              <a:buNone/>
            </a:pPr>
            <a:endParaRPr lang="is-IS" i="1" dirty="0"/>
          </a:p>
          <a:p>
            <a:pPr marL="0" indent="0">
              <a:buNone/>
            </a:pPr>
            <a:r>
              <a:rPr lang="is-IS" i="1" dirty="0"/>
              <a:t>Aðstoðin skal vera skipulögð á forsendum notandans og undir verkstýringu og verkstjórn hans. </a:t>
            </a:r>
            <a:r>
              <a:rPr lang="is-IS" b="1" i="1" u="sng" dirty="0"/>
              <a:t>Ef notandinn á erfitt með að annast verkstjórn vegna fötlunar sinnar skal hann eiga rétt á aðstoð við hana</a:t>
            </a:r>
            <a:r>
              <a:rPr lang="is-IS" i="1" dirty="0"/>
              <a:t>.  </a:t>
            </a:r>
          </a:p>
          <a:p>
            <a:pPr>
              <a:lnSpc>
                <a:spcPct val="120000"/>
              </a:lnSpc>
            </a:pPr>
            <a:r>
              <a:rPr lang="is-IS" dirty="0"/>
              <a:t>Í greinargerð  með lögunum er áréttað að þeir sem þurfa, eigi rétt á aðstoð við verkstjórn, </a:t>
            </a:r>
            <a:r>
              <a:rPr lang="is-IS" b="1" u="sng" dirty="0"/>
              <a:t>en það er í samræmi við 3. mgr. 12. gr. samnings Sameinuðu þjóðanna um réttindi fatlaðs fólks, sem kveður á um að aðildarríkin skuli gera viðeigandi ráðstafanir til þess að tryggja aðgengi fatlaðs fólks að þeim stuðningi sem það kann að þarfnast þegar það nýtir gerhæfi sitt</a:t>
            </a:r>
            <a:r>
              <a:rPr lang="is-IS" b="1" dirty="0"/>
              <a:t>      </a:t>
            </a:r>
            <a:r>
              <a:rPr lang="is-IS" dirty="0"/>
              <a:t>(gerendur í eigin lífi FS)</a:t>
            </a:r>
            <a:r>
              <a:rPr lang="is-IS" b="1" u="sng" dirty="0"/>
              <a:t> </a:t>
            </a:r>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14</a:t>
            </a:fld>
            <a:endParaRPr lang="is-IS"/>
          </a:p>
        </p:txBody>
      </p:sp>
    </p:spTree>
    <p:extLst>
      <p:ext uri="{BB962C8B-B14F-4D97-AF65-F5344CB8AC3E}">
        <p14:creationId xmlns:p14="http://schemas.microsoft.com/office/powerpoint/2010/main" val="2947787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fontScale="92500" lnSpcReduction="20000"/>
          </a:bodyPr>
          <a:lstStyle/>
          <a:p>
            <a:pPr marL="0" indent="0">
              <a:buNone/>
            </a:pPr>
            <a:r>
              <a:rPr lang="is-IS" b="1" dirty="0"/>
              <a:t>11. grein </a:t>
            </a:r>
            <a:r>
              <a:rPr lang="is-IS" dirty="0"/>
              <a:t>framhald. </a:t>
            </a:r>
          </a:p>
          <a:p>
            <a:pPr marL="0" indent="0">
              <a:buNone/>
            </a:pPr>
            <a:r>
              <a:rPr lang="is-IS" dirty="0"/>
              <a:t>Ekki er fjallað um  NPA vegna fatlaðra barna. Þroskahjálp hefur margoft  gert athugasemdir við það.</a:t>
            </a:r>
          </a:p>
          <a:p>
            <a:pPr marL="0" indent="0">
              <a:buNone/>
            </a:pPr>
            <a:r>
              <a:rPr lang="is-IS" dirty="0"/>
              <a:t>Ekkert er heldur að finna sem kemur í veg fyrir NPA fyrir fötluð börn. Þroskahjálp er að leita leiða til að koma því inn í reglugerð að gert sé ráð fyrir fötluðum börnum í NPA aðstoð.  </a:t>
            </a:r>
          </a:p>
          <a:p>
            <a:r>
              <a:rPr lang="is-IS" b="1" dirty="0"/>
              <a:t>Ákvæði til bráðbirgða: </a:t>
            </a:r>
            <a:r>
              <a:rPr lang="is-IS" dirty="0"/>
              <a:t>Notendastýrð Persónleg aðstoð skal innleidd í áföngum til ársins 2022. Stjórnvöld eru óörugg um kostnaðaraukningu sem af þessari þjónustu kann að leiða og leggja því til ákveðinn fjölda samninga á hverju ári þannig að árið 2022 verði 172 samningar (samningar 2018 verði 80).  Ríkið leggur fram aukið fé til sveitarfélaganna vegna þessarar fjölgunar samninga (25 % af kostnaði hvers samnings). </a:t>
            </a:r>
            <a:r>
              <a:rPr lang="is-IS" b="1" dirty="0"/>
              <a:t>Þetta ákvæði verður tekið til endurskoðunar innan þriggja ára frá gildistöku laganna.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15</a:t>
            </a:fld>
            <a:endParaRPr lang="is-IS"/>
          </a:p>
        </p:txBody>
      </p:sp>
    </p:spTree>
    <p:extLst>
      <p:ext uri="{BB962C8B-B14F-4D97-AF65-F5344CB8AC3E}">
        <p14:creationId xmlns:p14="http://schemas.microsoft.com/office/powerpoint/2010/main" val="2502903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2403835"/>
            <a:ext cx="10515600" cy="3773128"/>
          </a:xfrm>
        </p:spPr>
        <p:txBody>
          <a:bodyPr/>
          <a:lstStyle/>
          <a:p>
            <a:pPr marL="0" indent="0">
              <a:buNone/>
            </a:pPr>
            <a:r>
              <a:rPr lang="is-IS" b="1" dirty="0"/>
              <a:t>12. grein</a:t>
            </a:r>
            <a:r>
              <a:rPr lang="is-IS" dirty="0"/>
              <a:t>. </a:t>
            </a:r>
            <a:r>
              <a:rPr lang="is-IS" b="1" dirty="0"/>
              <a:t>Ákvæði um rétt á einstaklingsbundinni þjónustuáætlun</a:t>
            </a:r>
            <a:r>
              <a:rPr lang="is-IS" dirty="0"/>
              <a:t>.    </a:t>
            </a:r>
          </a:p>
          <a:p>
            <a:pPr marL="0" indent="0">
              <a:buNone/>
            </a:pPr>
            <a:r>
              <a:rPr lang="is-IS" dirty="0"/>
              <a:t>Einstaklingur með fjölþættan vanda. Samráð skal vera á milli  þjónustuaðila innan félags-, heilbrigðis-, og menntamála undir </a:t>
            </a:r>
            <a:r>
              <a:rPr lang="is-IS" i="1" dirty="0"/>
              <a:t>forystu félagsþjónustu. </a:t>
            </a:r>
            <a:r>
              <a:rPr lang="is-IS" dirty="0"/>
              <a:t>Þverfaglegt teymi.  Með því á  m.a. að tryggja samfellu og gæði í þjónustunni. </a:t>
            </a:r>
          </a:p>
          <a:p>
            <a:pPr marL="0" indent="0">
              <a:buNone/>
            </a:pPr>
            <a:r>
              <a:rPr lang="is-IS" dirty="0"/>
              <a:t>Sambærilegt ákvæði vegna fatlaðra barna í 19. grein.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16</a:t>
            </a:fld>
            <a:endParaRPr lang="is-IS"/>
          </a:p>
        </p:txBody>
      </p:sp>
    </p:spTree>
    <p:extLst>
      <p:ext uri="{BB962C8B-B14F-4D97-AF65-F5344CB8AC3E}">
        <p14:creationId xmlns:p14="http://schemas.microsoft.com/office/powerpoint/2010/main" val="4004969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fontScale="77500" lnSpcReduction="20000"/>
          </a:bodyPr>
          <a:lstStyle/>
          <a:p>
            <a:pPr marL="0" indent="0">
              <a:buNone/>
            </a:pPr>
            <a:r>
              <a:rPr lang="is-IS" b="1" dirty="0"/>
              <a:t>13. grein. Þjónusta við fötluð börn og fjölskyldur þeirra. Hvaða mannréttindalegu skyldur þarf að uppfylla : </a:t>
            </a:r>
            <a:r>
              <a:rPr lang="is-IS" dirty="0"/>
              <a:t>Efnisatriði Barnasáttmálans  sem hefur verið lögfestur á Íslandi</a:t>
            </a:r>
          </a:p>
          <a:p>
            <a:pPr marL="0" indent="0">
              <a:buNone/>
            </a:pPr>
            <a:endParaRPr lang="is-IS" b="1" dirty="0"/>
          </a:p>
          <a:p>
            <a:r>
              <a:rPr lang="is-IS" i="1" dirty="0"/>
              <a:t>Tryggja skal að fötluð börn fái nauðsynlega þjónustu svo þau geti notið mannréttinda og mannhelgi til jafns við önnur börn og að þau geti lifað sjálfstæðu lífi og tekið þátt í samfélaginu án aðgreiningar. Þá skulu fötluð börn hafa raunverulegan aðgang að og njóta menntunar, þjálfunar, starfsundirbúnings og tómstunda. Í öllum aðgerðum sem snerta fötluð börn skal fyrst og fremst hafa það að leiðarljósi sem er viðkomandi barni fyrir bestu og stuðlað sé að félagslegri aðlögun og þroska þess. Tryggja skal fötluðum börnum rétt til þess að láta skoðanir sínar óhindrað í ljós eftir aldri þeirra og þroska.</a:t>
            </a:r>
          </a:p>
          <a:p>
            <a:r>
              <a:rPr lang="is-IS" i="1" dirty="0"/>
              <a:t>Fjölskyldur fatlaðra barna skulu fá nægilega þjónustu til þess að þeim verði gert kleift að tryggja að fötluð börn geti notið réttinda sinna til fulls og jafns við aðra. </a:t>
            </a:r>
          </a:p>
          <a:p>
            <a:pPr marL="0" indent="0">
              <a:buNone/>
            </a:pPr>
            <a:r>
              <a:rPr lang="is-IS" dirty="0"/>
              <a:t>Mikil breyting á áherslum frá  núverandi lögum.  Réttindi barna ótvíræð  Þessi grein er grein sem á að vera virk gagnvart öðrum greinum þessa kafla (lárétt grein).</a:t>
            </a:r>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17</a:t>
            </a:fld>
            <a:endParaRPr lang="is-IS"/>
          </a:p>
        </p:txBody>
      </p:sp>
    </p:spTree>
    <p:extLst>
      <p:ext uri="{BB962C8B-B14F-4D97-AF65-F5344CB8AC3E}">
        <p14:creationId xmlns:p14="http://schemas.microsoft.com/office/powerpoint/2010/main" val="3938364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fontScale="92500" lnSpcReduction="10000"/>
          </a:bodyPr>
          <a:lstStyle/>
          <a:p>
            <a:pPr marL="0" indent="0">
              <a:buNone/>
            </a:pPr>
            <a:r>
              <a:rPr lang="is-IS" b="1" dirty="0"/>
              <a:t>14. grein</a:t>
            </a:r>
            <a:r>
              <a:rPr lang="is-IS" dirty="0"/>
              <a:t>. </a:t>
            </a:r>
            <a:r>
              <a:rPr lang="is-IS" b="1" dirty="0"/>
              <a:t>Snemmtæk íhlutun, greining</a:t>
            </a:r>
            <a:r>
              <a:rPr lang="is-IS" dirty="0"/>
              <a:t>.  </a:t>
            </a:r>
          </a:p>
          <a:p>
            <a:pPr marL="0" indent="0">
              <a:buNone/>
            </a:pPr>
            <a:r>
              <a:rPr lang="is-IS" dirty="0"/>
              <a:t>Verði starfsmenn þess áskynja að barn hafi einkenni sem geti bent til skerðingar </a:t>
            </a:r>
            <a:r>
              <a:rPr lang="is-IS" i="1" dirty="0"/>
              <a:t>skulu þeir grípa til aðgerða þrátt fyrir að greining sérfræðinga liggi ekki fyrir.</a:t>
            </a:r>
          </a:p>
          <a:p>
            <a:pPr marL="0" indent="0">
              <a:buNone/>
            </a:pPr>
            <a:r>
              <a:rPr lang="is-IS" i="1" dirty="0"/>
              <a:t>  </a:t>
            </a:r>
          </a:p>
          <a:p>
            <a:pPr marL="0" indent="0">
              <a:buNone/>
            </a:pPr>
            <a:r>
              <a:rPr lang="is-IS" b="1" i="1" dirty="0"/>
              <a:t>16. grein</a:t>
            </a:r>
            <a:r>
              <a:rPr lang="is-IS" i="1" dirty="0"/>
              <a:t>. </a:t>
            </a:r>
            <a:r>
              <a:rPr lang="is-IS" b="1" i="1" dirty="0"/>
              <a:t>Frístundaþjónusta</a:t>
            </a:r>
            <a:r>
              <a:rPr lang="is-IS" i="1" dirty="0"/>
              <a:t>. </a:t>
            </a:r>
          </a:p>
          <a:p>
            <a:pPr marL="0" indent="0">
              <a:buNone/>
            </a:pPr>
            <a:r>
              <a:rPr lang="is-IS" i="1" dirty="0"/>
              <a:t>Verður  lögbundin þjónusta. Margra ára barátta hagsmunasamtaka. </a:t>
            </a:r>
            <a:r>
              <a:rPr lang="is-IS" dirty="0"/>
              <a:t>Nær líka til frídaga í skóla sem ekki eru lögbundnir frídagar. Þjónustan nær líka til nemenda í framhaldsskólum. Þjónustan </a:t>
            </a:r>
            <a:r>
              <a:rPr lang="is-IS" b="1" i="1" dirty="0"/>
              <a:t>einstaklingsmiðuð </a:t>
            </a:r>
            <a:r>
              <a:rPr lang="is-IS" b="1" dirty="0"/>
              <a:t>og skal veita hana </a:t>
            </a:r>
            <a:r>
              <a:rPr lang="is-IS" b="1" i="1" dirty="0"/>
              <a:t>samhliða almennum frístundatilboðum</a:t>
            </a:r>
            <a:r>
              <a:rPr lang="is-IS" i="1" dirty="0"/>
              <a:t>. </a:t>
            </a:r>
          </a:p>
          <a:p>
            <a:r>
              <a:rPr lang="is-IS" dirty="0"/>
              <a:t>Kvöð um leiðbeinandi reglur um nánari útfærslu frístundaþjónustu.    </a:t>
            </a:r>
            <a:endParaRPr lang="is-IS" i="1"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18</a:t>
            </a:fld>
            <a:endParaRPr lang="is-IS"/>
          </a:p>
        </p:txBody>
      </p:sp>
    </p:spTree>
    <p:extLst>
      <p:ext uri="{BB962C8B-B14F-4D97-AF65-F5344CB8AC3E}">
        <p14:creationId xmlns:p14="http://schemas.microsoft.com/office/powerpoint/2010/main" val="2379253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1913641"/>
            <a:ext cx="10515600" cy="4263321"/>
          </a:xfrm>
        </p:spPr>
        <p:txBody>
          <a:bodyPr>
            <a:normAutofit lnSpcReduction="10000"/>
          </a:bodyPr>
          <a:lstStyle/>
          <a:p>
            <a:pPr marL="0" indent="0">
              <a:buNone/>
            </a:pPr>
            <a:r>
              <a:rPr lang="is-IS" dirty="0"/>
              <a:t>17. gr. </a:t>
            </a:r>
            <a:r>
              <a:rPr lang="is-IS" b="1" dirty="0"/>
              <a:t>Skammtímadvö</a:t>
            </a:r>
            <a:r>
              <a:rPr lang="is-IS" dirty="0"/>
              <a:t>l. </a:t>
            </a:r>
          </a:p>
          <a:p>
            <a:pPr marL="0" indent="0">
              <a:buNone/>
            </a:pPr>
            <a:r>
              <a:rPr lang="is-IS" dirty="0"/>
              <a:t>Foreldrar geta fengið stuðning heim í stað vistunar utan heimilis óski þeir þess. </a:t>
            </a:r>
          </a:p>
          <a:p>
            <a:r>
              <a:rPr lang="is-IS" dirty="0"/>
              <a:t>Reglugerðakvöð um starfsemi og aðbúnað skammtímavistunar (ekkert slíkt er í dag). Þarf að taka á m.a. því hvernig með skuli fara þegar skammtímavistir eru í raun annað heimili barna</a:t>
            </a:r>
          </a:p>
          <a:p>
            <a:pPr marL="0" indent="0">
              <a:buNone/>
            </a:pPr>
            <a:r>
              <a:rPr lang="is-IS" b="1" dirty="0"/>
              <a:t>19. gr. Þjónustuteymi vegna þjónustu við börn með fjölþættan vanda sambærilegt við 12. gr</a:t>
            </a:r>
            <a:r>
              <a:rPr lang="is-IS" dirty="0"/>
              <a:t>. </a:t>
            </a:r>
          </a:p>
          <a:p>
            <a:r>
              <a:rPr lang="is-IS" dirty="0"/>
              <a:t>Þverfaglegt teymi allra kerfa á ábyrgð félagsþjónustu. Einstaklingsbundin áætlun</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19</a:t>
            </a:fld>
            <a:endParaRPr lang="is-IS"/>
          </a:p>
        </p:txBody>
      </p:sp>
    </p:spTree>
    <p:extLst>
      <p:ext uri="{BB962C8B-B14F-4D97-AF65-F5344CB8AC3E}">
        <p14:creationId xmlns:p14="http://schemas.microsoft.com/office/powerpoint/2010/main" val="1809007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Efnistök</a:t>
            </a:r>
          </a:p>
        </p:txBody>
      </p:sp>
      <p:sp>
        <p:nvSpPr>
          <p:cNvPr id="3" name="Content Placeholder 2"/>
          <p:cNvSpPr>
            <a:spLocks noGrp="1"/>
          </p:cNvSpPr>
          <p:nvPr>
            <p:ph idx="1"/>
          </p:nvPr>
        </p:nvSpPr>
        <p:spPr/>
        <p:txBody>
          <a:bodyPr/>
          <a:lstStyle/>
          <a:p>
            <a:r>
              <a:rPr lang="is-IS" dirty="0"/>
              <a:t>Af hverju sérstök  lög? </a:t>
            </a:r>
          </a:p>
          <a:p>
            <a:pPr marL="0" indent="0">
              <a:buNone/>
            </a:pPr>
            <a:r>
              <a:rPr lang="is-IS" dirty="0"/>
              <a:t>Er ekki  fullgildings samings S.Þ. um réttindi fatlaðs fólks nægjanleg vörn?</a:t>
            </a:r>
          </a:p>
          <a:p>
            <a:pPr marL="0" indent="0">
              <a:buNone/>
            </a:pPr>
            <a:r>
              <a:rPr lang="is-IS" dirty="0"/>
              <a:t>Nægja ekki almenn félagsþjónustulög? </a:t>
            </a:r>
          </a:p>
          <a:p>
            <a:r>
              <a:rPr lang="is-IS" dirty="0"/>
              <a:t>Farið yfir efnisinnihald sérstaklega þau efnisatriði sem eru nýmæli og hafa tengingu við samning S.Þ. um réttindi fatlaðs fólks</a:t>
            </a:r>
          </a:p>
          <a:p>
            <a:r>
              <a:rPr lang="is-IS" dirty="0"/>
              <a:t>Kynnt lauslega nokkur atriði úr nýjum lögum um félagsþjónustu</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a:t>
            </a:fld>
            <a:endParaRPr lang="is-IS"/>
          </a:p>
        </p:txBody>
      </p:sp>
    </p:spTree>
    <p:extLst>
      <p:ext uri="{BB962C8B-B14F-4D97-AF65-F5344CB8AC3E}">
        <p14:creationId xmlns:p14="http://schemas.microsoft.com/office/powerpoint/2010/main" val="4244016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1809946"/>
            <a:ext cx="10515600" cy="4546403"/>
          </a:xfrm>
        </p:spPr>
        <p:txBody>
          <a:bodyPr>
            <a:normAutofit/>
          </a:bodyPr>
          <a:lstStyle/>
          <a:p>
            <a:pPr marL="0" indent="0">
              <a:buNone/>
            </a:pPr>
            <a:r>
              <a:rPr lang="is-IS" dirty="0"/>
              <a:t>20. gr. </a:t>
            </a:r>
            <a:r>
              <a:rPr lang="is-IS" b="1" dirty="0"/>
              <a:t>Sérfræðiteymi.</a:t>
            </a:r>
          </a:p>
          <a:p>
            <a:pPr marL="0" indent="0">
              <a:buNone/>
            </a:pPr>
            <a:r>
              <a:rPr lang="is-IS" dirty="0"/>
              <a:t>Ráðuneytið skipar sérfræðiteymi vegna barna með  fjölþættan vanda og /eða miklar þroska- og geðraskanir  sem þurfa annarskonar og meiri þjónustu en hægt er að veita á heimili fjölskylna þeirra. Teymið leggur heildstætt mat á stöðu og þjónustuþarfir barnsins og komist að niðurstöð um hvað barnið þarfnast. </a:t>
            </a:r>
          </a:p>
          <a:p>
            <a:pPr marL="0" indent="0">
              <a:buNone/>
            </a:pPr>
            <a:r>
              <a:rPr lang="is-IS" dirty="0"/>
              <a:t>21. gr. Komist miðlæga teymið að því að best sé fyrir barnið að búa annarsstaðar en hjá fjölskyldu sinni skal reynt að finna aðra fjölskyldu í nærsamfélagi (Í samræmi við 5. tl. 23. gr. samnings S.Þ.)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20</a:t>
            </a:fld>
            <a:endParaRPr lang="is-IS"/>
          </a:p>
        </p:txBody>
      </p:sp>
    </p:spTree>
    <p:extLst>
      <p:ext uri="{BB962C8B-B14F-4D97-AF65-F5344CB8AC3E}">
        <p14:creationId xmlns:p14="http://schemas.microsoft.com/office/powerpoint/2010/main" val="1879588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br>
              <a:rPr lang="is-IS" dirty="0"/>
            </a:br>
            <a:r>
              <a:rPr lang="is-IS" dirty="0"/>
              <a:t>Löggjöf og mannréttindi  </a:t>
            </a:r>
            <a:br>
              <a:rPr lang="is-IS" dirty="0"/>
            </a:br>
            <a:endParaRPr lang="is-IS" dirty="0"/>
          </a:p>
        </p:txBody>
      </p:sp>
      <p:sp>
        <p:nvSpPr>
          <p:cNvPr id="3" name="Content Placeholder 2"/>
          <p:cNvSpPr>
            <a:spLocks noGrp="1"/>
          </p:cNvSpPr>
          <p:nvPr>
            <p:ph idx="1"/>
          </p:nvPr>
        </p:nvSpPr>
        <p:spPr>
          <a:xfrm>
            <a:off x="838200" y="1621410"/>
            <a:ext cx="10515600" cy="4734939"/>
          </a:xfrm>
        </p:spPr>
        <p:txBody>
          <a:bodyPr>
            <a:normAutofit fontScale="85000" lnSpcReduction="20000"/>
          </a:bodyPr>
          <a:lstStyle/>
          <a:p>
            <a:pPr marL="0" indent="0">
              <a:buNone/>
            </a:pPr>
            <a:r>
              <a:rPr lang="is-IS" b="1" dirty="0"/>
              <a:t> ...21 grein </a:t>
            </a:r>
            <a:r>
              <a:rPr lang="is-IS" dirty="0"/>
              <a:t>framhald.</a:t>
            </a:r>
          </a:p>
          <a:p>
            <a:pPr marL="0" indent="0">
              <a:buNone/>
            </a:pPr>
            <a:r>
              <a:rPr lang="is-IS" dirty="0"/>
              <a:t>Heimilt er að útbúa sérstakt húsnæði fyri börn með </a:t>
            </a:r>
            <a:r>
              <a:rPr lang="is-IS" b="1" i="1" dirty="0"/>
              <a:t>miklar þroska- og geðraskanir  </a:t>
            </a:r>
            <a:r>
              <a:rPr lang="is-IS" dirty="0"/>
              <a:t>enda hafi að mati sérfræðiteymisins  aðrar leiðir verið fullreyndar.  Þroskahjálp lagði til að ekki væri um að ræða að tilgreina greiningu á fötlun hvað varðar vistun heldur væru allar vistanir barna gerða skv. ráðleggning sérfræðiteymis. </a:t>
            </a:r>
          </a:p>
          <a:p>
            <a:pPr marL="0" indent="0">
              <a:buNone/>
            </a:pPr>
            <a:r>
              <a:rPr lang="is-IS" dirty="0"/>
              <a:t>Ráðuneytið og síðan Alþingi setti sig upp á móti því. </a:t>
            </a:r>
          </a:p>
          <a:p>
            <a:pPr marL="0" indent="0">
              <a:buNone/>
            </a:pPr>
            <a:r>
              <a:rPr lang="is-IS" dirty="0"/>
              <a:t>Reglugerðarkvöð við 21. gr. Óljóst  hvernig sú reglugerð verður, deilt um  m.a. lagaheimild  vegna eftirlits og fleira.</a:t>
            </a:r>
          </a:p>
          <a:p>
            <a:pPr marL="0" indent="0">
              <a:buNone/>
            </a:pPr>
            <a:r>
              <a:rPr lang="is-IS" dirty="0"/>
              <a:t>Hvernig er ástandið núna? Ekkert ákvæði  var í lögum um málefni fatlaðs fólks frá árinu 2010, þar af leiðandi engin reglugerð, óljóst með eftirlit.    </a:t>
            </a:r>
          </a:p>
          <a:p>
            <a:pPr marL="0" indent="0">
              <a:buNone/>
            </a:pPr>
            <a:r>
              <a:rPr lang="is-IS" dirty="0"/>
              <a:t>Börn samt vistuð.  Sjá m.a. svar félagsmálaráðherra við fyrirspurn Björns Leví, 16 börn vistuð skv. lögum um málefni fatlaðs fólks! Hver heimilaði það? Hver hefur eftirlit? Nýleg heimili stofnuð þar sem ekki er stuðst við ofangreinda þröngu greiningaskilgreiningu  Fötluð börn líka vistuð skv. barnverndarlögum. </a:t>
            </a:r>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21</a:t>
            </a:fld>
            <a:endParaRPr lang="is-IS"/>
          </a:p>
        </p:txBody>
      </p:sp>
    </p:spTree>
    <p:extLst>
      <p:ext uri="{BB962C8B-B14F-4D97-AF65-F5344CB8AC3E}">
        <p14:creationId xmlns:p14="http://schemas.microsoft.com/office/powerpoint/2010/main" val="2164305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2337847"/>
            <a:ext cx="10515600" cy="3839116"/>
          </a:xfrm>
        </p:spPr>
        <p:txBody>
          <a:bodyPr>
            <a:normAutofit lnSpcReduction="10000"/>
          </a:bodyPr>
          <a:lstStyle/>
          <a:p>
            <a:pPr marL="0" indent="0">
              <a:buNone/>
            </a:pPr>
            <a:r>
              <a:rPr lang="is-IS" dirty="0"/>
              <a:t>22. -23. gr.</a:t>
            </a:r>
            <a:r>
              <a:rPr lang="is-IS" b="1" dirty="0"/>
              <a:t> Atvinnumál</a:t>
            </a:r>
            <a:r>
              <a:rPr lang="is-IS" dirty="0"/>
              <a:t>.  </a:t>
            </a:r>
          </a:p>
          <a:p>
            <a:r>
              <a:rPr lang="is-IS" dirty="0"/>
              <a:t>Vinnumálstofnun fer með yfirstjórn og vinnumarkaðsaðgerðir atvinnu- og hæfingartengdrar þjónustu.</a:t>
            </a:r>
          </a:p>
          <a:p>
            <a:r>
              <a:rPr lang="is-IS" dirty="0"/>
              <a:t>Sveitarfélög fara með skipulag og rekstur vinnu- og hæfingarstaða nema annað sé ákveðið. </a:t>
            </a:r>
          </a:p>
          <a:p>
            <a:r>
              <a:rPr lang="is-IS" dirty="0"/>
              <a:t>Þjónustu við fatlað fólk skal samræma almennum vinnumarkaðsúrræðum </a:t>
            </a:r>
          </a:p>
          <a:p>
            <a:r>
              <a:rPr lang="is-IS" dirty="0"/>
              <a:t>Um atvinnumál hafa staðið deilur um hver skuli gera hvað, ríki og sveitarfélög. Hefur leitt til stöðnunar. </a:t>
            </a:r>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22</a:t>
            </a:fld>
            <a:endParaRPr lang="is-IS"/>
          </a:p>
        </p:txBody>
      </p:sp>
    </p:spTree>
    <p:extLst>
      <p:ext uri="{BB962C8B-B14F-4D97-AF65-F5344CB8AC3E}">
        <p14:creationId xmlns:p14="http://schemas.microsoft.com/office/powerpoint/2010/main" val="3287196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2121031"/>
            <a:ext cx="10515600" cy="4055932"/>
          </a:xfrm>
        </p:spPr>
        <p:txBody>
          <a:bodyPr/>
          <a:lstStyle/>
          <a:p>
            <a:pPr marL="0" indent="0">
              <a:buNone/>
            </a:pPr>
            <a:r>
              <a:rPr lang="is-IS" dirty="0"/>
              <a:t>26. gr. </a:t>
            </a:r>
            <a:r>
              <a:rPr lang="is-IS" b="1" i="1" dirty="0"/>
              <a:t>Hæfi starfsmanna</a:t>
            </a:r>
            <a:r>
              <a:rPr lang="is-IS" dirty="0"/>
              <a:t>. </a:t>
            </a:r>
          </a:p>
          <a:p>
            <a:r>
              <a:rPr lang="is-IS" b="1" dirty="0"/>
              <a:t>Sveitarfélög skulu hafa menntað starfsfólk í þroskaþjálfun. </a:t>
            </a:r>
            <a:r>
              <a:rPr lang="is-IS" dirty="0"/>
              <a:t>Sérstaklega mikilvægt þegar fallið var frá 8.000 íbúa lágmarkinu  að tryggja lágmarks fagkunnáttu í sveitarfélögum.</a:t>
            </a:r>
          </a:p>
          <a:p>
            <a:r>
              <a:rPr lang="is-IS" dirty="0"/>
              <a:t>Þau ákvæði sem gilda um sakavottorð þeirra sem starfa með fötluðu fólki ná með sama hætti til þeirra starfsmanna sem starfa sem undirverktakar (dæmi um undirverktöku í aksturþjónustu )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23</a:t>
            </a:fld>
            <a:endParaRPr lang="is-IS"/>
          </a:p>
        </p:txBody>
      </p:sp>
    </p:spTree>
    <p:extLst>
      <p:ext uri="{BB962C8B-B14F-4D97-AF65-F5344CB8AC3E}">
        <p14:creationId xmlns:p14="http://schemas.microsoft.com/office/powerpoint/2010/main" val="2460409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lstStyle/>
          <a:p>
            <a:pPr marL="0" indent="0">
              <a:buNone/>
            </a:pPr>
            <a:r>
              <a:rPr lang="is-IS" b="1" dirty="0"/>
              <a:t>27 grein.  Skyldur starfsmanna </a:t>
            </a:r>
          </a:p>
          <a:p>
            <a:pPr marL="0" indent="0">
              <a:buNone/>
            </a:pPr>
            <a:r>
              <a:rPr lang="is-IS" dirty="0"/>
              <a:t>Ríkari skyldur lagðar á starfsfólk  í þjónustu við fatlað fólk. </a:t>
            </a:r>
          </a:p>
          <a:p>
            <a:r>
              <a:rPr lang="is-IS" dirty="0"/>
              <a:t>Starfsfólk skal standa vörð um hagsmuni og gæta þess að réttindi fatlaðs fólks séu virt </a:t>
            </a:r>
          </a:p>
          <a:p>
            <a:pPr marL="0" indent="0">
              <a:buNone/>
            </a:pPr>
            <a:r>
              <a:rPr lang="is-IS" dirty="0"/>
              <a:t> </a:t>
            </a:r>
          </a:p>
          <a:p>
            <a:r>
              <a:rPr lang="is-IS" b="1" dirty="0"/>
              <a:t>Tilkynningarskylda</a:t>
            </a:r>
            <a:r>
              <a:rPr lang="is-IS" dirty="0"/>
              <a:t>.</a:t>
            </a:r>
          </a:p>
          <a:p>
            <a:r>
              <a:rPr lang="is-IS" i="1" dirty="0"/>
              <a:t>Verði starfsfólk þess áskynja að réttindi fatlaðs fólks séu fyrir borð borin skal viðkomandi tilkynna það réttindagæslumanni</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24</a:t>
            </a:fld>
            <a:endParaRPr lang="is-IS"/>
          </a:p>
        </p:txBody>
      </p:sp>
    </p:spTree>
    <p:extLst>
      <p:ext uri="{BB962C8B-B14F-4D97-AF65-F5344CB8AC3E}">
        <p14:creationId xmlns:p14="http://schemas.microsoft.com/office/powerpoint/2010/main" val="37772759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fontScale="92500" lnSpcReduction="20000"/>
          </a:bodyPr>
          <a:lstStyle/>
          <a:p>
            <a:pPr marL="0" indent="0">
              <a:buNone/>
            </a:pPr>
            <a:r>
              <a:rPr lang="is-IS" b="1" dirty="0"/>
              <a:t>31. gr. Umsókn um þjónustu. </a:t>
            </a:r>
          </a:p>
          <a:p>
            <a:pPr marL="0" indent="0">
              <a:buNone/>
            </a:pPr>
            <a:r>
              <a:rPr lang="is-IS" dirty="0"/>
              <a:t>Ákvæði um sérfæðiteymi hjá sveitarfélögum.</a:t>
            </a:r>
          </a:p>
          <a:p>
            <a:r>
              <a:rPr lang="is-IS" dirty="0"/>
              <a:t>Teymið skal vinna í samráði við umsækjanda. </a:t>
            </a:r>
          </a:p>
          <a:p>
            <a:r>
              <a:rPr lang="is-IS" dirty="0"/>
              <a:t>Teymið metur þjónustuþörf og hvernig þjónustan geti komið til móts við óskir umsækjanda og skal nota viðurkenndar matsaðferðir.</a:t>
            </a:r>
          </a:p>
          <a:p>
            <a:r>
              <a:rPr lang="is-IS" dirty="0"/>
              <a:t>Fötluð börn skulu eiga  rétt á að láta í ljós skoðanir sínar. </a:t>
            </a:r>
          </a:p>
          <a:p>
            <a:endParaRPr lang="is-IS" dirty="0"/>
          </a:p>
          <a:p>
            <a:pPr marL="0" indent="0">
              <a:buNone/>
            </a:pPr>
            <a:r>
              <a:rPr lang="is-IS" b="1" dirty="0"/>
              <a:t>32. gr. Frumkvæðisskylda</a:t>
            </a:r>
            <a:r>
              <a:rPr lang="is-IS" dirty="0"/>
              <a:t>. </a:t>
            </a:r>
          </a:p>
          <a:p>
            <a:pPr marL="0" indent="0">
              <a:buNone/>
            </a:pPr>
            <a:r>
              <a:rPr lang="is-IS" dirty="0"/>
              <a:t>Sveitarfélög skulu hafa frumkvæði á því að kynna sér aðstæður fatlaðs fólks og gera því grein fyrir rétti sínum og kynna þá þjónustu sem það á og leiðbeina um réttarstöðu.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25</a:t>
            </a:fld>
            <a:endParaRPr lang="is-IS"/>
          </a:p>
        </p:txBody>
      </p:sp>
    </p:spTree>
    <p:extLst>
      <p:ext uri="{BB962C8B-B14F-4D97-AF65-F5344CB8AC3E}">
        <p14:creationId xmlns:p14="http://schemas.microsoft.com/office/powerpoint/2010/main" val="36937127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lnSpcReduction="10000"/>
          </a:bodyPr>
          <a:lstStyle/>
          <a:p>
            <a:pPr marL="0" indent="0">
              <a:buNone/>
            </a:pPr>
            <a:r>
              <a:rPr lang="is-IS" b="1" dirty="0"/>
              <a:t>34. gr. Ákvörðun um þjónustu.</a:t>
            </a:r>
          </a:p>
          <a:p>
            <a:r>
              <a:rPr lang="is-IS" dirty="0"/>
              <a:t>Ákvörðun um þjónustu skal taka svo fljótt sem kostur er. </a:t>
            </a:r>
          </a:p>
          <a:p>
            <a:r>
              <a:rPr lang="is-IS" dirty="0"/>
              <a:t>Tilkynna ber um ástæður þess að þjónusta geti ekki hafist strax og hvenær hún geti hafist. </a:t>
            </a:r>
          </a:p>
          <a:p>
            <a:r>
              <a:rPr lang="is-IS" dirty="0"/>
              <a:t>Ef  umbeðin þjónusta getur ekki hafist innan þriggja mánaða skal leiðbeina umsækjanda um hvaða úrræði hann hafi á biðtíma. </a:t>
            </a:r>
          </a:p>
          <a:p>
            <a:r>
              <a:rPr lang="is-IS" dirty="0"/>
              <a:t>Ráherra setur reglugerð um m.a. biðlista, forgangsröðun og úrræði á biðtíma. </a:t>
            </a:r>
          </a:p>
          <a:p>
            <a:r>
              <a:rPr lang="is-IS" dirty="0"/>
              <a:t>Ef umsókn er hafnað að hluta eða öllu leyti skal það gert með skriflegum röksemdum</a:t>
            </a:r>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26</a:t>
            </a:fld>
            <a:endParaRPr lang="is-IS"/>
          </a:p>
        </p:txBody>
      </p:sp>
    </p:spTree>
    <p:extLst>
      <p:ext uri="{BB962C8B-B14F-4D97-AF65-F5344CB8AC3E}">
        <p14:creationId xmlns:p14="http://schemas.microsoft.com/office/powerpoint/2010/main" val="2487726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lstStyle/>
          <a:p>
            <a:pPr marL="0" indent="0">
              <a:buNone/>
            </a:pPr>
            <a:r>
              <a:rPr lang="is-IS" b="1" dirty="0"/>
              <a:t>35. grein. Kæruheimildir</a:t>
            </a:r>
            <a:r>
              <a:rPr lang="is-IS" dirty="0"/>
              <a:t>. </a:t>
            </a:r>
          </a:p>
          <a:p>
            <a:pPr marL="0" indent="0">
              <a:buNone/>
            </a:pPr>
            <a:endParaRPr lang="is-IS" dirty="0"/>
          </a:p>
          <a:p>
            <a:r>
              <a:rPr lang="is-IS" dirty="0"/>
              <a:t>Hægt að kæra ákvarðanir til úrskurðanefndir velferðamála </a:t>
            </a:r>
          </a:p>
          <a:p>
            <a:r>
              <a:rPr lang="is-IS" dirty="0"/>
              <a:t>Nefndin sker úr um hvort málsmeðferð hafi verið í samræmi við lög og ákvörðun í efnislegu samræmi við lagaákvæði og reglur.</a:t>
            </a:r>
          </a:p>
          <a:p>
            <a:r>
              <a:rPr lang="is-IS" dirty="0"/>
              <a:t>Nefndin hefur verið að kveða upp úrskurði sem vekja vonir.</a:t>
            </a:r>
          </a:p>
          <a:p>
            <a:r>
              <a:rPr lang="is-IS" dirty="0"/>
              <a:t>Úrskurðir nefndarinnar endanlegir á stjórnsýslusviði, en hægt að fara með þá til dómstóla.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27</a:t>
            </a:fld>
            <a:endParaRPr lang="is-IS"/>
          </a:p>
        </p:txBody>
      </p:sp>
    </p:spTree>
    <p:extLst>
      <p:ext uri="{BB962C8B-B14F-4D97-AF65-F5344CB8AC3E}">
        <p14:creationId xmlns:p14="http://schemas.microsoft.com/office/powerpoint/2010/main" val="3933213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lnSpcReduction="10000"/>
          </a:bodyPr>
          <a:lstStyle/>
          <a:p>
            <a:pPr marL="0" indent="0">
              <a:buNone/>
            </a:pPr>
            <a:r>
              <a:rPr lang="is-IS" b="1" dirty="0"/>
              <a:t>36. grein. Samráðsnefnd </a:t>
            </a:r>
          </a:p>
          <a:p>
            <a:r>
              <a:rPr lang="is-IS" dirty="0"/>
              <a:t>Samráðsnefnd með þátttöku hagsmunasamtaka fatlaðs fólks  verður að störfum. </a:t>
            </a:r>
          </a:p>
          <a:p>
            <a:pPr marL="0" indent="0">
              <a:buNone/>
            </a:pPr>
            <a:r>
              <a:rPr lang="is-IS" b="1" dirty="0"/>
              <a:t>37. grein.  Skýrslugjöf </a:t>
            </a:r>
          </a:p>
          <a:p>
            <a:pPr marL="0" indent="0">
              <a:buNone/>
            </a:pPr>
            <a:r>
              <a:rPr lang="is-IS" dirty="0"/>
              <a:t>Ráðherra leggur fyrir Alþingi innan árs frá alþingiskosningum í formi þingsályktunar , framkvæmdaáætlun til fjögurra ára í málefnum fatlaðs fólks unnin í samráði við m.a. hagsmunasamtök fatlaðs fólks. </a:t>
            </a:r>
          </a:p>
          <a:p>
            <a:r>
              <a:rPr lang="is-IS" b="1" dirty="0"/>
              <a:t>Ákvæði til bráðbirgða</a:t>
            </a:r>
            <a:r>
              <a:rPr lang="is-IS" dirty="0"/>
              <a:t>. </a:t>
            </a:r>
            <a:r>
              <a:rPr lang="is-IS" i="1" dirty="0"/>
              <a:t>Fötluðu fólki sem býr nú á stofnunum eða herbergjasambýlum skulu bjóðast aðrir búsetukostir (sjá einning framkvæmdaáætlun).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28</a:t>
            </a:fld>
            <a:endParaRPr lang="is-IS"/>
          </a:p>
        </p:txBody>
      </p:sp>
    </p:spTree>
    <p:extLst>
      <p:ext uri="{BB962C8B-B14F-4D97-AF65-F5344CB8AC3E}">
        <p14:creationId xmlns:p14="http://schemas.microsoft.com/office/powerpoint/2010/main" val="1169283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a:t>Lög um félagsþjónustu sveitarfélaga</a:t>
            </a:r>
            <a:endParaRPr lang="is-IS" dirty="0"/>
          </a:p>
        </p:txBody>
      </p:sp>
      <p:sp>
        <p:nvSpPr>
          <p:cNvPr id="3" name="Content Placeholder 2"/>
          <p:cNvSpPr>
            <a:spLocks noGrp="1"/>
          </p:cNvSpPr>
          <p:nvPr>
            <p:ph idx="1"/>
          </p:nvPr>
        </p:nvSpPr>
        <p:spPr/>
        <p:txBody>
          <a:bodyPr/>
          <a:lstStyle/>
          <a:p>
            <a:pPr marL="0" indent="0">
              <a:buNone/>
            </a:pPr>
            <a:r>
              <a:rPr lang="is-IS" dirty="0"/>
              <a:t> </a:t>
            </a:r>
            <a:r>
              <a:rPr lang="is-IS" b="1" dirty="0"/>
              <a:t>Meðal ákvæða í frumvarpi til laga um félagsþjónustu </a:t>
            </a:r>
          </a:p>
          <a:p>
            <a:pPr marL="0" indent="0">
              <a:buNone/>
            </a:pPr>
            <a:endParaRPr lang="is-IS" b="1" dirty="0"/>
          </a:p>
          <a:p>
            <a:r>
              <a:rPr lang="is-IS" b="1" dirty="0"/>
              <a:t>Samráð við notendur, sérstök notendaráð í sveitarfélögum. </a:t>
            </a:r>
            <a:r>
              <a:rPr lang="is-IS" dirty="0"/>
              <a:t>Tryggja skal þátttakendum í notendaráðum stuðning og þjáfun til virkar þátttöku. </a:t>
            </a:r>
          </a:p>
          <a:p>
            <a:r>
              <a:rPr lang="is-IS" b="1" dirty="0"/>
              <a:t>Akstursþjónusta. </a:t>
            </a:r>
            <a:r>
              <a:rPr lang="is-IS" dirty="0"/>
              <a:t>Fatlað fólk á rétt á akstursþjónustu til að fara allra sinna ferða með þeim hætti sem það kýs og á þeim tíma sem það velur</a:t>
            </a:r>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29</a:t>
            </a:fld>
            <a:endParaRPr lang="is-IS"/>
          </a:p>
        </p:txBody>
      </p:sp>
    </p:spTree>
    <p:extLst>
      <p:ext uri="{BB962C8B-B14F-4D97-AF65-F5344CB8AC3E}">
        <p14:creationId xmlns:p14="http://schemas.microsoft.com/office/powerpoint/2010/main" val="349309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a:t>
            </a:r>
          </a:p>
        </p:txBody>
      </p:sp>
      <p:sp>
        <p:nvSpPr>
          <p:cNvPr id="3" name="Content Placeholder 2"/>
          <p:cNvSpPr>
            <a:spLocks noGrp="1"/>
          </p:cNvSpPr>
          <p:nvPr>
            <p:ph idx="1"/>
          </p:nvPr>
        </p:nvSpPr>
        <p:spPr/>
        <p:txBody>
          <a:bodyPr>
            <a:normAutofit/>
          </a:bodyPr>
          <a:lstStyle/>
          <a:p>
            <a:pPr marL="0" indent="0">
              <a:buNone/>
            </a:pPr>
            <a:endParaRPr lang="is-IS" dirty="0"/>
          </a:p>
          <a:p>
            <a:pPr marL="0" indent="0">
              <a:buNone/>
            </a:pPr>
            <a:r>
              <a:rPr lang="is-IS" dirty="0"/>
              <a:t>Úr dómsorðum Hæstaréttar í máli Salbjargar Atladóttur:</a:t>
            </a:r>
          </a:p>
          <a:p>
            <a:pPr marL="0" indent="0">
              <a:buNone/>
            </a:pPr>
            <a:r>
              <a:rPr lang="is-IS" dirty="0"/>
              <a:t>...</a:t>
            </a:r>
            <a:r>
              <a:rPr lang="is-IS" i="1" dirty="0"/>
              <a:t>ákvæði samnings S.Þ. um réttindi fatlaðs fólks sem </a:t>
            </a:r>
            <a:r>
              <a:rPr lang="is-IS" i="1" u="sng" dirty="0"/>
              <a:t>ekki hefur verið lögfestur </a:t>
            </a:r>
            <a:r>
              <a:rPr lang="is-IS" i="1" dirty="0"/>
              <a:t>hér á landi </a:t>
            </a:r>
            <a:r>
              <a:rPr lang="is-IS" i="1" u="sng" dirty="0"/>
              <a:t>getur ekki aukið þær skyldur um þjónustu við fatlað fólk sem á stefnda (Reykjavíkurborg)  er lögð skv. lögum</a:t>
            </a:r>
          </a:p>
          <a:p>
            <a:pPr marL="0" indent="0">
              <a:buNone/>
            </a:pPr>
            <a:r>
              <a:rPr lang="is-IS" dirty="0"/>
              <a:t>Niðurstaða : Þegar framkvæmdavaldið bregst og fær ekki ákúrur frá dómsvaldinu þarf löggjafavaldið að koma til og tala skýrar </a:t>
            </a:r>
          </a:p>
          <a:p>
            <a:pPr marL="0" indent="0">
              <a:buNone/>
            </a:pPr>
            <a:r>
              <a:rPr lang="is-IS" dirty="0"/>
              <a:t>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3</a:t>
            </a:fld>
            <a:endParaRPr lang="is-IS"/>
          </a:p>
        </p:txBody>
      </p:sp>
    </p:spTree>
    <p:extLst>
      <p:ext uri="{BB962C8B-B14F-4D97-AF65-F5344CB8AC3E}">
        <p14:creationId xmlns:p14="http://schemas.microsoft.com/office/powerpoint/2010/main" val="2104921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 um félagsþjónustu sveitarfélaga</a:t>
            </a:r>
          </a:p>
        </p:txBody>
      </p:sp>
      <p:sp>
        <p:nvSpPr>
          <p:cNvPr id="3" name="Content Placeholder 2"/>
          <p:cNvSpPr>
            <a:spLocks noGrp="1"/>
          </p:cNvSpPr>
          <p:nvPr>
            <p:ph idx="1"/>
          </p:nvPr>
        </p:nvSpPr>
        <p:spPr/>
        <p:txBody>
          <a:bodyPr/>
          <a:lstStyle/>
          <a:p>
            <a:r>
              <a:rPr lang="is-IS" b="1" dirty="0"/>
              <a:t>Mat á stuðningsþörf. </a:t>
            </a:r>
            <a:r>
              <a:rPr lang="is-IS" dirty="0"/>
              <a:t>Sé stuðningsþörf vegna fötlunar meiri en svo að henni verði mætt með ákvæðum þessara laga skal stuðningur skv. lögum um þjónustu við fatlað fólk með langvarandi stuðningsþarfir koma til </a:t>
            </a:r>
            <a:r>
              <a:rPr lang="is-IS" b="1" dirty="0"/>
              <a:t>viðbótar </a:t>
            </a:r>
          </a:p>
          <a:p>
            <a:r>
              <a:rPr lang="is-IS" b="1" dirty="0"/>
              <a:t>Notendasamningar. </a:t>
            </a:r>
            <a:r>
              <a:rPr lang="is-IS" dirty="0"/>
              <a:t>Notandi </a:t>
            </a:r>
            <a:r>
              <a:rPr lang="is-IS" b="1" dirty="0"/>
              <a:t>stjórnar hver </a:t>
            </a:r>
            <a:r>
              <a:rPr lang="is-IS" dirty="0"/>
              <a:t>veitir aðstoðina, </a:t>
            </a:r>
            <a:r>
              <a:rPr lang="is-IS" b="1" dirty="0"/>
              <a:t>hvenær</a:t>
            </a:r>
            <a:r>
              <a:rPr lang="is-IS" dirty="0"/>
              <a:t> hún er veitt  og </a:t>
            </a:r>
            <a:r>
              <a:rPr lang="is-IS" b="1" dirty="0"/>
              <a:t>hvernig</a:t>
            </a:r>
            <a:r>
              <a:rPr lang="is-IS" dirty="0"/>
              <a:t>  (N.P.A. áherslan)</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30</a:t>
            </a:fld>
            <a:endParaRPr lang="is-IS"/>
          </a:p>
        </p:txBody>
      </p:sp>
    </p:spTree>
    <p:extLst>
      <p:ext uri="{BB962C8B-B14F-4D97-AF65-F5344CB8AC3E}">
        <p14:creationId xmlns:p14="http://schemas.microsoft.com/office/powerpoint/2010/main" val="2152928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fontScale="92500" lnSpcReduction="20000"/>
          </a:bodyPr>
          <a:lstStyle/>
          <a:p>
            <a:pPr marL="0" indent="0">
              <a:buNone/>
            </a:pPr>
            <a:r>
              <a:rPr lang="is-IS" b="1" dirty="0"/>
              <a:t>Niðurstaða: </a:t>
            </a:r>
          </a:p>
          <a:p>
            <a:r>
              <a:rPr lang="is-IS" dirty="0"/>
              <a:t>Þessi lög taka meira tillit til samnings S.Þ. um réttindi fatlaðs fólks en löggjöf  um félagslega  þjónustu við fatlað fólk á öðrum Norðurlöndum að mínu mati.</a:t>
            </a:r>
          </a:p>
          <a:p>
            <a:r>
              <a:rPr lang="is-IS" dirty="0"/>
              <a:t>Hafa þarf í huga að hér er um  að ræða afmörkuð þjónustulög við afmarkaðan hóp. Þetta eru ekki heildstæð réttindalög fyrir fatlað fólk. Því verður gagnrýni að miðast við þær forsendur.</a:t>
            </a:r>
          </a:p>
          <a:p>
            <a:r>
              <a:rPr lang="is-IS" dirty="0"/>
              <a:t>Hvernig til tekst er síðan á ábyrgð okkar </a:t>
            </a:r>
            <a:r>
              <a:rPr lang="is-IS"/>
              <a:t>allra </a:t>
            </a:r>
          </a:p>
          <a:p>
            <a:pPr marL="0" indent="0">
              <a:buNone/>
            </a:pPr>
            <a:endParaRPr lang="is-IS" dirty="0"/>
          </a:p>
          <a:p>
            <a:pPr marL="0" indent="0">
              <a:buNone/>
            </a:pPr>
            <a:r>
              <a:rPr lang="is-IS" dirty="0"/>
              <a:t>                                Takk fyrir og til hamingju með daginn </a:t>
            </a:r>
          </a:p>
          <a:p>
            <a:pPr marL="0" indent="0">
              <a:buNone/>
            </a:pPr>
            <a:endParaRPr lang="is-IS" dirty="0"/>
          </a:p>
          <a:p>
            <a:pPr marL="0" indent="0">
              <a:buNone/>
            </a:pPr>
            <a:r>
              <a:rPr lang="is-IS" dirty="0"/>
              <a:t> </a:t>
            </a:r>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31</a:t>
            </a:fld>
            <a:endParaRPr lang="is-IS"/>
          </a:p>
        </p:txBody>
      </p:sp>
    </p:spTree>
    <p:extLst>
      <p:ext uri="{BB962C8B-B14F-4D97-AF65-F5344CB8AC3E}">
        <p14:creationId xmlns:p14="http://schemas.microsoft.com/office/powerpoint/2010/main" val="336750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1442301"/>
            <a:ext cx="10515600" cy="4914049"/>
          </a:xfrm>
        </p:spPr>
        <p:txBody>
          <a:bodyPr>
            <a:noAutofit/>
          </a:bodyPr>
          <a:lstStyle/>
          <a:p>
            <a:r>
              <a:rPr lang="is-IS" sz="2000" dirty="0"/>
              <a:t>Formleg  fullgilding sammnigs S.Þ. um réttindi fatlaðs fólks  leiðir því ekki   til að íslensk löggjöf geti verið almennari þar sem efnislegur réttur sé </a:t>
            </a:r>
            <a:r>
              <a:rPr lang="is-IS" sz="2000" u="sng" dirty="0"/>
              <a:t>tryggður</a:t>
            </a:r>
            <a:r>
              <a:rPr lang="is-IS" sz="2000" dirty="0"/>
              <a:t> með samningnum </a:t>
            </a:r>
          </a:p>
          <a:p>
            <a:r>
              <a:rPr lang="is-IS" sz="2000" dirty="0"/>
              <a:t>Hvað þarf  þá til að tryggja tilgreindan efnislegan rétt sem er að finna  í samningnum? </a:t>
            </a:r>
          </a:p>
          <a:p>
            <a:r>
              <a:rPr lang="is-IS" sz="2000" dirty="0"/>
              <a:t>Skýr lagaákvæði með efnisatriðum samningsins í íslenskri löggjöf það er hin eiginlega innleiðing og fullgilding </a:t>
            </a:r>
          </a:p>
          <a:p>
            <a:pPr marL="0" indent="0">
              <a:buNone/>
            </a:pPr>
            <a:r>
              <a:rPr lang="is-IS" sz="2000" dirty="0"/>
              <a:t>Mín skoðun: Það er einfaldara að tryggja efnislegan rétt afmarkaðs hóps í sérlögum.  Það er líka þörf á að lögfesta samning S.Þ. um réttindi fatlaðs fólks í heild sinni (belti og axlabönd gagnvart þessum lögum ) en samningurinn er mun víðtækari en þessi þjónustulög</a:t>
            </a:r>
          </a:p>
          <a:p>
            <a:pPr marL="0" indent="0">
              <a:buNone/>
            </a:pPr>
            <a:r>
              <a:rPr lang="is-IS" sz="2000" dirty="0"/>
              <a:t>Oft heyrist : </a:t>
            </a:r>
            <a:r>
              <a:rPr lang="is-IS" sz="2000" i="1" dirty="0"/>
              <a:t>Á Norðurlöndum eru ein lög um alla félagslega þjónustu .! </a:t>
            </a:r>
            <a:r>
              <a:rPr lang="is-IS" sz="2000" dirty="0"/>
              <a:t>Þetta er ekki rétt.</a:t>
            </a:r>
          </a:p>
          <a:p>
            <a:r>
              <a:rPr lang="is-IS" sz="2000" dirty="0"/>
              <a:t>Svíþjóð, Finnland: Sérlög um þjónustu við fatlað fólk með miklar þjónustuþarfir auk hefðbundinna félagsþjónustulaga  </a:t>
            </a:r>
          </a:p>
          <a:p>
            <a:r>
              <a:rPr lang="is-IS" sz="2000" dirty="0"/>
              <a:t>Noregur: Ein félagsþjónustulög og samhliða þeim lög um réttindi fatlaðs fólks og sjúklinga með m.a. NPA ákvæði.</a:t>
            </a:r>
          </a:p>
          <a:p>
            <a:r>
              <a:rPr lang="is-IS" sz="2000" dirty="0"/>
              <a:t>Dannmörk: Lagabálkur (Servicloven  upp á 34 kafla og um 200 greinar  allt frá rétti til hjálpartækja til barnverndar)</a:t>
            </a:r>
          </a:p>
          <a:p>
            <a:pPr marL="0" indent="0">
              <a:buNone/>
            </a:pPr>
            <a:r>
              <a:rPr lang="is-IS" sz="1800" dirty="0"/>
              <a:t> </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4</a:t>
            </a:fld>
            <a:endParaRPr lang="is-IS"/>
          </a:p>
        </p:txBody>
      </p:sp>
    </p:spTree>
    <p:extLst>
      <p:ext uri="{BB962C8B-B14F-4D97-AF65-F5344CB8AC3E}">
        <p14:creationId xmlns:p14="http://schemas.microsoft.com/office/powerpoint/2010/main" val="168577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1690688"/>
            <a:ext cx="10515600" cy="4493295"/>
          </a:xfrm>
        </p:spPr>
        <p:txBody>
          <a:bodyPr>
            <a:noAutofit/>
          </a:bodyPr>
          <a:lstStyle/>
          <a:p>
            <a:pPr marL="0" indent="0">
              <a:buNone/>
            </a:pPr>
            <a:r>
              <a:rPr lang="is-IS" sz="2000" b="1" dirty="0"/>
              <a:t>Lög um þjónustu við fatlað fólk með langvarandi  stuðningsþarfir </a:t>
            </a:r>
          </a:p>
          <a:p>
            <a:pPr marL="0" indent="0">
              <a:buNone/>
            </a:pPr>
            <a:r>
              <a:rPr lang="is-IS" sz="2000" dirty="0"/>
              <a:t>Heiti laganna: </a:t>
            </a:r>
          </a:p>
          <a:p>
            <a:pPr marL="0" indent="0">
              <a:buNone/>
            </a:pPr>
            <a:r>
              <a:rPr lang="is-IS" sz="2000" dirty="0"/>
              <a:t>Heiti laganna breytt í meðferðum þingsins úr</a:t>
            </a:r>
            <a:r>
              <a:rPr lang="is-IS" sz="2000" i="1" dirty="0"/>
              <a:t> miklar- </a:t>
            </a:r>
            <a:r>
              <a:rPr lang="is-IS" sz="2000" dirty="0"/>
              <a:t>í </a:t>
            </a:r>
            <a:r>
              <a:rPr lang="is-IS" sz="2000" i="1" dirty="0"/>
              <a:t>langvarandi stuðningsþarfir. Velferðanefnd áréttar í greinagerð  að sú breyting hafi  samt </a:t>
            </a:r>
            <a:r>
              <a:rPr lang="is-IS" sz="2000" i="1" u="sng" dirty="0"/>
              <a:t>engar efnislegar breytingar í för með sér  ??? </a:t>
            </a:r>
            <a:r>
              <a:rPr lang="is-IS" sz="2000" dirty="0"/>
              <a:t>Þeir sem eiga að njóta þessara laga eru betur afmarkaður hópur en áður </a:t>
            </a:r>
          </a:p>
          <a:p>
            <a:pPr marL="0" indent="0">
              <a:buNone/>
            </a:pPr>
            <a:r>
              <a:rPr lang="is-IS" sz="2000" dirty="0"/>
              <a:t>Með fyrra heiti var  verið að undirstrika að fatlað fólk á sama rétt og aðrir skv. öðrum lögum þ.m.t. félagsþjónustulögun. Þessi lög eru viðbót við þann rétt </a:t>
            </a:r>
            <a:r>
              <a:rPr lang="is-IS" sz="2000" i="1" dirty="0"/>
              <a:t>(sjá síðar 3. grein)</a:t>
            </a:r>
          </a:p>
          <a:p>
            <a:pPr marL="0" indent="0">
              <a:buNone/>
            </a:pPr>
            <a:r>
              <a:rPr lang="is-IS" sz="2000" dirty="0"/>
              <a:t>Félagsþjónustulögunum breytt samhliða m.a. innleiddur samningur S.Þ. í þau lög og almenn atriði sem ekki telst sértæk þjónusta færð þangað </a:t>
            </a:r>
          </a:p>
          <a:p>
            <a:pPr marL="0" indent="0">
              <a:buNone/>
            </a:pPr>
            <a:r>
              <a:rPr lang="is-IS" sz="2000" dirty="0"/>
              <a:t> Þörf er á að standa vörð um að það fjármagn sem er eyrnamerkt til þjónustu við mikið fatlað fólk og fylgdi með  til sveitarfélaganna 2011 og ætlað var að þjóna þeim sama. Meðal annars með því að tilgreina tímamagn sem ávallt er almenn þjónusta félagsþjónustulaga</a:t>
            </a:r>
          </a:p>
          <a:p>
            <a:pPr marL="0" indent="0">
              <a:buNone/>
            </a:pPr>
            <a:r>
              <a:rPr lang="is-IS" sz="2000" dirty="0"/>
              <a:t>Lögin eru félagsleg þjónustulög  en fjalla ekki um öll málefni fatlaðs fólks eins og halda má að gömlu lögin geri</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5</a:t>
            </a:fld>
            <a:endParaRPr lang="is-IS"/>
          </a:p>
        </p:txBody>
      </p:sp>
    </p:spTree>
    <p:extLst>
      <p:ext uri="{BB962C8B-B14F-4D97-AF65-F5344CB8AC3E}">
        <p14:creationId xmlns:p14="http://schemas.microsoft.com/office/powerpoint/2010/main" val="2075821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1893359"/>
            <a:ext cx="10515600" cy="4351338"/>
          </a:xfrm>
        </p:spPr>
        <p:txBody>
          <a:bodyPr>
            <a:normAutofit lnSpcReduction="10000"/>
          </a:bodyPr>
          <a:lstStyle/>
          <a:p>
            <a:pPr marL="0" indent="0">
              <a:buNone/>
            </a:pPr>
            <a:endParaRPr lang="is-IS" dirty="0"/>
          </a:p>
          <a:p>
            <a:pPr marL="0" indent="0">
              <a:buNone/>
            </a:pPr>
            <a:r>
              <a:rPr lang="is-IS" b="1" dirty="0"/>
              <a:t>Nokkur ákvæði laga nr. 38/2018 um  þjónustu við fólk með langvarandi stuðningsþarfir, ávinningur  og tengls við Samning S.Þ. um réttindi fatlaðs fólks  </a:t>
            </a:r>
          </a:p>
          <a:p>
            <a:pPr marL="0" indent="0">
              <a:buNone/>
            </a:pPr>
            <a:r>
              <a:rPr lang="is-IS" b="1" dirty="0"/>
              <a:t>1.  grein. Markmiðsgrein laganna. Hvaða mannréttindalegar skuldbindingar þarf að tryggja í markmiðsgrein? </a:t>
            </a:r>
            <a:r>
              <a:rPr lang="is-IS" dirty="0"/>
              <a:t> </a:t>
            </a:r>
          </a:p>
          <a:p>
            <a:pPr marL="0" indent="0">
              <a:buNone/>
            </a:pPr>
            <a:r>
              <a:rPr lang="is-IS" dirty="0"/>
              <a:t>M.a. ákvæði 4,5,6,og 7. greinar samningsins um réttindi fatlaðs fólks um að þjónustan eigi að stuðla að mannréttindum, frelsi og banni við mismunun og hafa skuli milliliðalaus samskipti við fatlað fólk við stefnumörkun.  Einnig ákvæði Barnasáttmálans sem hefur verið lögfestur á Íslandi    </a:t>
            </a:r>
          </a:p>
        </p:txBody>
      </p:sp>
      <p:sp>
        <p:nvSpPr>
          <p:cNvPr id="4" name="Footer Placeholder 3"/>
          <p:cNvSpPr>
            <a:spLocks noGrp="1"/>
          </p:cNvSpPr>
          <p:nvPr>
            <p:ph type="ftr" sz="quarter" idx="11"/>
          </p:nvPr>
        </p:nvSpPr>
        <p:spPr/>
        <p:txBody>
          <a:bodyPr/>
          <a:lstStyle/>
          <a:p>
            <a:r>
              <a:rPr lang="is-IS"/>
              <a:t>Friðrik Sigurðsson Landssamtökin Þroskahjálp</a:t>
            </a:r>
            <a:endParaRPr lang="is-IS" dirty="0"/>
          </a:p>
        </p:txBody>
      </p:sp>
      <p:sp>
        <p:nvSpPr>
          <p:cNvPr id="5" name="Slide Number Placeholder 4"/>
          <p:cNvSpPr>
            <a:spLocks noGrp="1"/>
          </p:cNvSpPr>
          <p:nvPr>
            <p:ph type="sldNum" sz="quarter" idx="12"/>
          </p:nvPr>
        </p:nvSpPr>
        <p:spPr/>
        <p:txBody>
          <a:bodyPr/>
          <a:lstStyle/>
          <a:p>
            <a:fld id="{C20BAE04-D7B1-4335-B430-0E7A9AE49D52}" type="slidenum">
              <a:rPr lang="is-IS" smtClean="0"/>
              <a:t>6</a:t>
            </a:fld>
            <a:endParaRPr lang="is-IS"/>
          </a:p>
        </p:txBody>
      </p:sp>
    </p:spTree>
    <p:extLst>
      <p:ext uri="{BB962C8B-B14F-4D97-AF65-F5344CB8AC3E}">
        <p14:creationId xmlns:p14="http://schemas.microsoft.com/office/powerpoint/2010/main" val="2231740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a:xfrm>
            <a:off x="838200" y="1536569"/>
            <a:ext cx="10515600" cy="4819781"/>
          </a:xfrm>
        </p:spPr>
        <p:txBody>
          <a:bodyPr>
            <a:normAutofit fontScale="70000" lnSpcReduction="20000"/>
          </a:bodyPr>
          <a:lstStyle/>
          <a:p>
            <a:pPr marL="0" indent="0">
              <a:buNone/>
            </a:pPr>
            <a:r>
              <a:rPr lang="is-IS" dirty="0"/>
              <a:t>Markmiðsgrein laganna </a:t>
            </a:r>
          </a:p>
          <a:p>
            <a:pPr marL="0" indent="0">
              <a:buNone/>
            </a:pPr>
            <a:r>
              <a:rPr lang="is-IS" b="1" dirty="0"/>
              <a:t>1. grein Markmið.</a:t>
            </a:r>
          </a:p>
          <a:p>
            <a:r>
              <a:rPr lang="is-IS" dirty="0"/>
              <a:t>Markmið laga þessara er að fatlað fólk eigi kost á bestu þjónustu, sem á hverjum tíma er tök á að veita, til að mæta sértækum stuðningsþörfum þess. Þjónustan skal miða að því </a:t>
            </a:r>
            <a:r>
              <a:rPr lang="is-IS" u="sng" dirty="0"/>
              <a:t>að fatlað fólk fái nauðsynlegan stuðning til þess að það geta notið fullra mannréttinda til jafns við aðra og skapa því skilyrði til sjálfstæðs lífs á eigin forsendum.</a:t>
            </a:r>
            <a:r>
              <a:rPr lang="is-IS" dirty="0"/>
              <a:t> Við framkvæmd þjónustu við fatlað fólk </a:t>
            </a:r>
            <a:r>
              <a:rPr lang="is-IS" u="sng" dirty="0"/>
              <a:t>skal virðing borin fyrir mannlegri reisn þess, sjálfræði og sjálfstæði. </a:t>
            </a:r>
          </a:p>
          <a:p>
            <a:r>
              <a:rPr lang="is-IS" dirty="0"/>
              <a:t>Þjónusta samkvæmt lögunum skal miðast við einstaklingsbundnar þarfir og aðstæður viðkomandi, óskir og önnur atriði sem skipta hann máli, svo sem </a:t>
            </a:r>
            <a:r>
              <a:rPr lang="is-IS" u="sng" dirty="0"/>
              <a:t>kyn, kynferði, aldur</a:t>
            </a:r>
            <a:r>
              <a:rPr lang="is-IS" dirty="0"/>
              <a:t>,</a:t>
            </a:r>
            <a:r>
              <a:rPr lang="is-IS" u="sng" dirty="0"/>
              <a:t> þjóðernisuppruna, trúarbrögð o.fl. </a:t>
            </a:r>
          </a:p>
          <a:p>
            <a:r>
              <a:rPr lang="is-IS" dirty="0"/>
              <a:t>Við framkvæmd laga þessara </a:t>
            </a:r>
            <a:r>
              <a:rPr lang="is-IS" u="sng" dirty="0"/>
              <a:t>skal</a:t>
            </a:r>
            <a:r>
              <a:rPr lang="is-IS" b="1" u="sng" dirty="0"/>
              <a:t> framfylgt </a:t>
            </a:r>
            <a:r>
              <a:rPr lang="is-IS" u="sng" dirty="0"/>
              <a:t>þeim alþjóðlegu skuldbindingum sem íslensk stjórnvöld hafa gengist undir, einkum samningi Sameinuðu þjóðanna um réttindi fatlaðs fólks. </a:t>
            </a:r>
            <a:r>
              <a:rPr lang="is-IS" dirty="0"/>
              <a:t>Þá skulu stjórnvöld tryggja að </a:t>
            </a:r>
            <a:r>
              <a:rPr lang="is-IS" b="1" u="sng" dirty="0"/>
              <a:t>fatlað fólk</a:t>
            </a:r>
            <a:r>
              <a:rPr lang="is-IS" dirty="0"/>
              <a:t>, þar með talið hagsmunasamtök þess, hafi áhrif á stefnumörkun og ákvarðanir er varða málefni þess. Skal ákvarðanataka byggð </a:t>
            </a:r>
            <a:r>
              <a:rPr lang="is-IS" u="sng" dirty="0"/>
              <a:t>á viðeigandi aðlögun </a:t>
            </a:r>
            <a:r>
              <a:rPr lang="is-IS" dirty="0"/>
              <a:t>þar sem slíkra aðgerða er þörf svo fatlað fólk fái notið réttinda sinna. Þegar fötluð börn og fjölskyldur þeirra eiga í hlut skal einnig</a:t>
            </a:r>
            <a:r>
              <a:rPr lang="is-IS" b="1" dirty="0"/>
              <a:t> </a:t>
            </a:r>
            <a:r>
              <a:rPr lang="is-IS" b="1" u="sng" dirty="0"/>
              <a:t>framfylgja </a:t>
            </a:r>
            <a:r>
              <a:rPr lang="is-IS" u="sng" dirty="0"/>
              <a:t>Barnasáttmála Sameinuðu þjóðanna lögum samkvæmt. </a:t>
            </a:r>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7</a:t>
            </a:fld>
            <a:endParaRPr lang="is-IS"/>
          </a:p>
        </p:txBody>
      </p:sp>
    </p:spTree>
    <p:extLst>
      <p:ext uri="{BB962C8B-B14F-4D97-AF65-F5344CB8AC3E}">
        <p14:creationId xmlns:p14="http://schemas.microsoft.com/office/powerpoint/2010/main" val="3720423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fontScale="92500" lnSpcReduction="20000"/>
          </a:bodyPr>
          <a:lstStyle/>
          <a:p>
            <a:pPr marL="0" indent="0">
              <a:buNone/>
            </a:pPr>
            <a:r>
              <a:rPr lang="is-IS" dirty="0"/>
              <a:t>Hér er saman komið mikið af skuldbindandi ákvæðum </a:t>
            </a:r>
          </a:p>
          <a:p>
            <a:r>
              <a:rPr lang="is-IS" dirty="0"/>
              <a:t>Þjónustan á að tryggja full mannréttindi  og skapa  skilyrði til sjálfstæðs lífs á eigin forsendum.</a:t>
            </a:r>
          </a:p>
          <a:p>
            <a:r>
              <a:rPr lang="is-IS" dirty="0"/>
              <a:t>Þjónustan  skal miðast við einstaklingsbundnar þarfir án mismununar m.a. vegna aðstæðna, kyns og aldurs</a:t>
            </a:r>
          </a:p>
          <a:p>
            <a:r>
              <a:rPr lang="is-IS" dirty="0"/>
              <a:t>Við framkvæmd skal</a:t>
            </a:r>
            <a:r>
              <a:rPr lang="is-IS" b="1" u="sng" dirty="0"/>
              <a:t> framfylgt </a:t>
            </a:r>
            <a:r>
              <a:rPr lang="is-IS" dirty="0"/>
              <a:t>þeim alþjóðlegu skuldbindingum sem íslensk stjórnvöld hafa gengist undir, einkum samningi Sameinuðu þjóðanna um réttindi fatlaðs fólks.</a:t>
            </a:r>
          </a:p>
          <a:p>
            <a:r>
              <a:rPr lang="is-IS" dirty="0"/>
              <a:t>Tryggja á að </a:t>
            </a:r>
            <a:r>
              <a:rPr lang="is-IS" b="1" u="sng" dirty="0"/>
              <a:t>fatlað fólk </a:t>
            </a:r>
            <a:r>
              <a:rPr lang="is-IS" dirty="0"/>
              <a:t>geti haft áhrif á stefnumörkun.</a:t>
            </a:r>
          </a:p>
          <a:p>
            <a:r>
              <a:rPr lang="is-IS" dirty="0"/>
              <a:t>Ákvarðanataka byggð á </a:t>
            </a:r>
            <a:r>
              <a:rPr lang="is-IS" b="1" dirty="0"/>
              <a:t>viðeigandi aðlögun </a:t>
            </a:r>
          </a:p>
          <a:p>
            <a:r>
              <a:rPr lang="is-IS" dirty="0"/>
              <a:t>Þegar fötluð börn og fjölskyldur þeirra eiga í hlut skal </a:t>
            </a:r>
            <a:r>
              <a:rPr lang="is-IS" b="1" u="sng" dirty="0"/>
              <a:t>einnig framfylgja</a:t>
            </a:r>
            <a:r>
              <a:rPr lang="is-IS" dirty="0"/>
              <a:t> Barnasáttmála Sameinuðu þjóðanna lögum samkvæmt. </a:t>
            </a:r>
          </a:p>
          <a:p>
            <a:endParaRPr lang="is-IS" dirty="0"/>
          </a:p>
          <a:p>
            <a:endParaRPr lang="is-IS" dirty="0"/>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8</a:t>
            </a:fld>
            <a:endParaRPr lang="is-IS"/>
          </a:p>
        </p:txBody>
      </p:sp>
    </p:spTree>
    <p:extLst>
      <p:ext uri="{BB962C8B-B14F-4D97-AF65-F5344CB8AC3E}">
        <p14:creationId xmlns:p14="http://schemas.microsoft.com/office/powerpoint/2010/main" val="394022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a:t>Löggjöf og mannréttindi </a:t>
            </a:r>
          </a:p>
        </p:txBody>
      </p:sp>
      <p:sp>
        <p:nvSpPr>
          <p:cNvPr id="3" name="Content Placeholder 2"/>
          <p:cNvSpPr>
            <a:spLocks noGrp="1"/>
          </p:cNvSpPr>
          <p:nvPr>
            <p:ph idx="1"/>
          </p:nvPr>
        </p:nvSpPr>
        <p:spPr/>
        <p:txBody>
          <a:bodyPr>
            <a:normAutofit/>
          </a:bodyPr>
          <a:lstStyle/>
          <a:p>
            <a:pPr marL="0" indent="0">
              <a:buNone/>
            </a:pPr>
            <a:r>
              <a:rPr lang="is-IS" b="1" dirty="0"/>
              <a:t>3 gr. Rétturinn til þjónustu.  </a:t>
            </a:r>
          </a:p>
          <a:p>
            <a:r>
              <a:rPr lang="is-IS" dirty="0"/>
              <a:t>Fatlaðir eiga rétt á allri almennri þjónustu. </a:t>
            </a:r>
            <a:r>
              <a:rPr lang="is-IS" sz="2000" i="1" dirty="0"/>
              <a:t>Ávallt skal veita fötluðu fólki þjónustu samkvæmt almennum lögum á sviði félagsþjónustu húsnæðismála menntunar vinnumarkaðar öldrunarþjónustu og heilbrigðisþjónustu    </a:t>
            </a:r>
          </a:p>
          <a:p>
            <a:r>
              <a:rPr lang="is-IS" dirty="0"/>
              <a:t>Þjónusta skv. þessum lögum kemur sem viðbót við aðra þjónustu en ekki í staðinn fyrir hana (</a:t>
            </a:r>
            <a:r>
              <a:rPr lang="is-IS" sz="2000" i="1" dirty="0"/>
              <a:t>Að jafnaði skal einstaklingur </a:t>
            </a:r>
            <a:r>
              <a:rPr lang="is-IS" sz="2000" b="1" i="1" dirty="0"/>
              <a:t>nýta sér almenna þjónustu allt að 15 st. í viku </a:t>
            </a:r>
            <a:r>
              <a:rPr lang="is-IS" sz="2000" i="1" dirty="0"/>
              <a:t>sbr. 26.-27. gr. laga um félagsþjónustu</a:t>
            </a:r>
            <a:r>
              <a:rPr lang="is-IS" sz="1900" i="1" dirty="0"/>
              <a:t>)</a:t>
            </a:r>
            <a:r>
              <a:rPr lang="is-IS" dirty="0"/>
              <a:t> </a:t>
            </a:r>
          </a:p>
          <a:p>
            <a:r>
              <a:rPr lang="is-IS" dirty="0"/>
              <a:t>Fólk á rétt á þjónustu þar sem það kýs að búa</a:t>
            </a:r>
          </a:p>
        </p:txBody>
      </p:sp>
      <p:sp>
        <p:nvSpPr>
          <p:cNvPr id="4" name="Footer Placeholder 3"/>
          <p:cNvSpPr>
            <a:spLocks noGrp="1"/>
          </p:cNvSpPr>
          <p:nvPr>
            <p:ph type="ftr" sz="quarter" idx="11"/>
          </p:nvPr>
        </p:nvSpPr>
        <p:spPr/>
        <p:txBody>
          <a:bodyPr/>
          <a:lstStyle/>
          <a:p>
            <a:r>
              <a:rPr lang="is-IS"/>
              <a:t>Friðrik Sigurðsson Landssamtökin Þroskahjálp</a:t>
            </a:r>
          </a:p>
        </p:txBody>
      </p:sp>
      <p:sp>
        <p:nvSpPr>
          <p:cNvPr id="5" name="Slide Number Placeholder 4"/>
          <p:cNvSpPr>
            <a:spLocks noGrp="1"/>
          </p:cNvSpPr>
          <p:nvPr>
            <p:ph type="sldNum" sz="quarter" idx="12"/>
          </p:nvPr>
        </p:nvSpPr>
        <p:spPr/>
        <p:txBody>
          <a:bodyPr/>
          <a:lstStyle/>
          <a:p>
            <a:fld id="{C20BAE04-D7B1-4335-B430-0E7A9AE49D52}" type="slidenum">
              <a:rPr lang="is-IS" smtClean="0"/>
              <a:t>9</a:t>
            </a:fld>
            <a:endParaRPr lang="is-IS"/>
          </a:p>
        </p:txBody>
      </p:sp>
    </p:spTree>
    <p:extLst>
      <p:ext uri="{BB962C8B-B14F-4D97-AF65-F5344CB8AC3E}">
        <p14:creationId xmlns:p14="http://schemas.microsoft.com/office/powerpoint/2010/main" val="3893564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1331</TotalTime>
  <Words>3250</Words>
  <Application>Microsoft Office PowerPoint</Application>
  <PresentationFormat>Widescreen</PresentationFormat>
  <Paragraphs>253</Paragraphs>
  <Slides>31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Löggjöf og mannréttindi </vt:lpstr>
      <vt:lpstr>Efnistök</vt:lpstr>
      <vt:lpstr>Löggjöf og mannréttindi</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 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Löggjöf og mannréttindi </vt:lpstr>
      <vt:lpstr>Lög um félagsþjónustu sveitarfélaga</vt:lpstr>
      <vt:lpstr>Lög um félagsþjónustu sveitarfélaga</vt:lpstr>
      <vt:lpstr>Löggjöf og mannréttindi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Löggjöf og mannréttindi</dc:title>
  <dc:creator>Lenovo</dc:creator>
  <cp:lastModifiedBy>Lenovo</cp:lastModifiedBy>
  <cp:revision>138</cp:revision>
  <cp:lastPrinted>2018-09-28T09:25:32Z</cp:lastPrinted>
  <dcterms:created xsi:type="dcterms:W3CDTF">2016-12-19T14:38:21Z</dcterms:created>
  <dcterms:modified xsi:type="dcterms:W3CDTF">2018-09-28T11:07:43Z</dcterms:modified>
</cp:coreProperties>
</file>