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6" r:id="rId2"/>
    <p:sldId id="299" r:id="rId3"/>
    <p:sldId id="266" r:id="rId4"/>
    <p:sldId id="272" r:id="rId5"/>
    <p:sldId id="285" r:id="rId6"/>
    <p:sldId id="306" r:id="rId7"/>
    <p:sldId id="302" r:id="rId8"/>
    <p:sldId id="303" r:id="rId9"/>
    <p:sldId id="304" r:id="rId10"/>
    <p:sldId id="305" r:id="rId11"/>
    <p:sldId id="309" r:id="rId12"/>
    <p:sldId id="271" r:id="rId13"/>
    <p:sldId id="289" r:id="rId14"/>
    <p:sldId id="300" r:id="rId15"/>
    <p:sldId id="308" r:id="rId16"/>
    <p:sldId id="307" r:id="rId17"/>
    <p:sldId id="275" r:id="rId18"/>
    <p:sldId id="293" r:id="rId19"/>
  </p:sldIdLst>
  <p:sldSz cx="12192000" cy="6858000"/>
  <p:notesSz cx="6888163" cy="100203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3E3"/>
    <a:srgbClr val="198A5A"/>
    <a:srgbClr val="D9142B"/>
    <a:srgbClr val="F4EF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43" autoAdjust="0"/>
    <p:restoredTop sz="80093" autoAdjust="0"/>
  </p:normalViewPr>
  <p:slideViewPr>
    <p:cSldViewPr snapToGrid="0">
      <p:cViewPr varScale="1">
        <p:scale>
          <a:sx n="55" d="100"/>
          <a:sy n="55" d="100"/>
        </p:scale>
        <p:origin x="1304" y="2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5" d="100"/>
          <a:sy n="85" d="100"/>
        </p:scale>
        <p:origin x="-2840" y="-9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D40F1D67-B1AE-FB42-8149-0CFC876C5DB6}" type="datetimeFigureOut">
              <a:rPr lang="en-US" smtClean="0"/>
              <a:t>9/28/2018</a:t>
            </a:fld>
            <a:endParaRPr lang="en-US"/>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5809CB05-5A3C-9449-BC9C-6DEE3D0A84A4}" type="slidenum">
              <a:rPr lang="en-US" smtClean="0"/>
              <a:t>‹#›</a:t>
            </a:fld>
            <a:endParaRPr lang="en-US"/>
          </a:p>
        </p:txBody>
      </p:sp>
    </p:spTree>
    <p:extLst>
      <p:ext uri="{BB962C8B-B14F-4D97-AF65-F5344CB8AC3E}">
        <p14:creationId xmlns:p14="http://schemas.microsoft.com/office/powerpoint/2010/main" val="3847510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9CB05-5A3C-9449-BC9C-6DEE3D0A84A4}" type="slidenum">
              <a:rPr lang="en-US" smtClean="0"/>
              <a:t>1</a:t>
            </a:fld>
            <a:endParaRPr lang="en-US"/>
          </a:p>
        </p:txBody>
      </p:sp>
    </p:spTree>
    <p:extLst>
      <p:ext uri="{BB962C8B-B14F-4D97-AF65-F5344CB8AC3E}">
        <p14:creationId xmlns:p14="http://schemas.microsoft.com/office/powerpoint/2010/main" val="307261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9CB05-5A3C-9449-BC9C-6DEE3D0A84A4}" type="slidenum">
              <a:rPr lang="en-US" smtClean="0"/>
              <a:t>2</a:t>
            </a:fld>
            <a:endParaRPr lang="en-US"/>
          </a:p>
        </p:txBody>
      </p:sp>
    </p:spTree>
    <p:extLst>
      <p:ext uri="{BB962C8B-B14F-4D97-AF65-F5344CB8AC3E}">
        <p14:creationId xmlns:p14="http://schemas.microsoft.com/office/powerpoint/2010/main" val="211736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9CB05-5A3C-9449-BC9C-6DEE3D0A84A4}" type="slidenum">
              <a:rPr lang="en-US" smtClean="0"/>
              <a:t>12</a:t>
            </a:fld>
            <a:endParaRPr lang="en-US"/>
          </a:p>
        </p:txBody>
      </p:sp>
    </p:spTree>
    <p:extLst>
      <p:ext uri="{BB962C8B-B14F-4D97-AF65-F5344CB8AC3E}">
        <p14:creationId xmlns:p14="http://schemas.microsoft.com/office/powerpoint/2010/main" val="203832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9CB05-5A3C-9449-BC9C-6DEE3D0A84A4}" type="slidenum">
              <a:rPr lang="en-US" smtClean="0"/>
              <a:t>14</a:t>
            </a:fld>
            <a:endParaRPr lang="en-US"/>
          </a:p>
        </p:txBody>
      </p:sp>
    </p:spTree>
    <p:extLst>
      <p:ext uri="{BB962C8B-B14F-4D97-AF65-F5344CB8AC3E}">
        <p14:creationId xmlns:p14="http://schemas.microsoft.com/office/powerpoint/2010/main" val="91776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5809CB05-5A3C-9449-BC9C-6DEE3D0A84A4}" type="slidenum">
              <a:rPr lang="en-US" smtClean="0"/>
              <a:t>17</a:t>
            </a:fld>
            <a:endParaRPr lang="en-US"/>
          </a:p>
        </p:txBody>
      </p:sp>
    </p:spTree>
    <p:extLst>
      <p:ext uri="{BB962C8B-B14F-4D97-AF65-F5344CB8AC3E}">
        <p14:creationId xmlns:p14="http://schemas.microsoft.com/office/powerpoint/2010/main" val="1826508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9CB05-5A3C-9449-BC9C-6DEE3D0A84A4}" type="slidenum">
              <a:rPr lang="en-US" smtClean="0"/>
              <a:t>18</a:t>
            </a:fld>
            <a:endParaRPr lang="en-US"/>
          </a:p>
        </p:txBody>
      </p:sp>
    </p:spTree>
    <p:extLst>
      <p:ext uri="{BB962C8B-B14F-4D97-AF65-F5344CB8AC3E}">
        <p14:creationId xmlns:p14="http://schemas.microsoft.com/office/powerpoint/2010/main" val="231613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936D-8FCF-4F06-A66D-C63B548D7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609F92C1-391A-413E-9CBA-7084A41C7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F0C31A4E-4743-4EFD-B480-03A2351A8EB5}"/>
              </a:ext>
            </a:extLst>
          </p:cNvPr>
          <p:cNvSpPr>
            <a:spLocks noGrp="1"/>
          </p:cNvSpPr>
          <p:nvPr>
            <p:ph type="dt" sz="half" idx="10"/>
          </p:nvPr>
        </p:nvSpPr>
        <p:spPr/>
        <p:txBody>
          <a:bodyPr/>
          <a:lstStyle/>
          <a:p>
            <a:fld id="{769F7B1F-6D2E-4A66-A233-9096F03C94B3}" type="datetimeFigureOut">
              <a:rPr lang="is-IS" smtClean="0"/>
              <a:t>28.9.2018</a:t>
            </a:fld>
            <a:endParaRPr lang="is-IS"/>
          </a:p>
        </p:txBody>
      </p:sp>
      <p:sp>
        <p:nvSpPr>
          <p:cNvPr id="5" name="Footer Placeholder 4">
            <a:extLst>
              <a:ext uri="{FF2B5EF4-FFF2-40B4-BE49-F238E27FC236}">
                <a16:creationId xmlns:a16="http://schemas.microsoft.com/office/drawing/2014/main" id="{96B8EB15-7273-4743-989C-E0A104987265}"/>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DCDC862F-4B3A-4675-BC39-2F20048B5D38}"/>
              </a:ext>
            </a:extLst>
          </p:cNvPr>
          <p:cNvSpPr>
            <a:spLocks noGrp="1"/>
          </p:cNvSpPr>
          <p:nvPr>
            <p:ph type="sldNum" sz="quarter" idx="12"/>
          </p:nvPr>
        </p:nvSpPr>
        <p:spPr/>
        <p:txBody>
          <a:bodyPr/>
          <a:lstStyle/>
          <a:p>
            <a:fld id="{DAB7B555-39A7-489E-81E4-6011168DD29A}" type="slidenum">
              <a:rPr lang="is-IS" smtClean="0"/>
              <a:t>‹#›</a:t>
            </a:fld>
            <a:endParaRPr lang="is-IS"/>
          </a:p>
        </p:txBody>
      </p:sp>
    </p:spTree>
    <p:extLst>
      <p:ext uri="{BB962C8B-B14F-4D97-AF65-F5344CB8AC3E}">
        <p14:creationId xmlns:p14="http://schemas.microsoft.com/office/powerpoint/2010/main" val="417131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0F9D-F353-4E0C-9498-21523432A410}"/>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CD25D048-57F9-4A8B-BE97-2A1C3851B9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32BBFB58-0323-4A7E-8941-27EFAE43EB95}"/>
              </a:ext>
            </a:extLst>
          </p:cNvPr>
          <p:cNvSpPr>
            <a:spLocks noGrp="1"/>
          </p:cNvSpPr>
          <p:nvPr>
            <p:ph type="dt" sz="half" idx="10"/>
          </p:nvPr>
        </p:nvSpPr>
        <p:spPr/>
        <p:txBody>
          <a:bodyPr/>
          <a:lstStyle/>
          <a:p>
            <a:fld id="{769F7B1F-6D2E-4A66-A233-9096F03C94B3}" type="datetimeFigureOut">
              <a:rPr lang="is-IS" smtClean="0"/>
              <a:t>28.9.2018</a:t>
            </a:fld>
            <a:endParaRPr lang="is-IS"/>
          </a:p>
        </p:txBody>
      </p:sp>
      <p:sp>
        <p:nvSpPr>
          <p:cNvPr id="5" name="Footer Placeholder 4">
            <a:extLst>
              <a:ext uri="{FF2B5EF4-FFF2-40B4-BE49-F238E27FC236}">
                <a16:creationId xmlns:a16="http://schemas.microsoft.com/office/drawing/2014/main" id="{91C6AE66-3F30-4627-864E-69A6BA36F83B}"/>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27CFDA2C-F3F7-4913-813F-A198A5B06A5A}"/>
              </a:ext>
            </a:extLst>
          </p:cNvPr>
          <p:cNvSpPr>
            <a:spLocks noGrp="1"/>
          </p:cNvSpPr>
          <p:nvPr>
            <p:ph type="sldNum" sz="quarter" idx="12"/>
          </p:nvPr>
        </p:nvSpPr>
        <p:spPr/>
        <p:txBody>
          <a:bodyPr/>
          <a:lstStyle/>
          <a:p>
            <a:fld id="{DAB7B555-39A7-489E-81E4-6011168DD29A}" type="slidenum">
              <a:rPr lang="is-IS" smtClean="0"/>
              <a:t>‹#›</a:t>
            </a:fld>
            <a:endParaRPr lang="is-IS"/>
          </a:p>
        </p:txBody>
      </p:sp>
    </p:spTree>
    <p:extLst>
      <p:ext uri="{BB962C8B-B14F-4D97-AF65-F5344CB8AC3E}">
        <p14:creationId xmlns:p14="http://schemas.microsoft.com/office/powerpoint/2010/main" val="282380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705702-EE43-4B6A-85FE-C286D953EC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8A9AB3E5-2669-43BE-96A0-F61654AC71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87A18B5E-4B00-49F6-8843-4B044BBE743A}"/>
              </a:ext>
            </a:extLst>
          </p:cNvPr>
          <p:cNvSpPr>
            <a:spLocks noGrp="1"/>
          </p:cNvSpPr>
          <p:nvPr>
            <p:ph type="dt" sz="half" idx="10"/>
          </p:nvPr>
        </p:nvSpPr>
        <p:spPr/>
        <p:txBody>
          <a:bodyPr/>
          <a:lstStyle/>
          <a:p>
            <a:fld id="{769F7B1F-6D2E-4A66-A233-9096F03C94B3}" type="datetimeFigureOut">
              <a:rPr lang="is-IS" smtClean="0"/>
              <a:t>28.9.2018</a:t>
            </a:fld>
            <a:endParaRPr lang="is-IS"/>
          </a:p>
        </p:txBody>
      </p:sp>
      <p:sp>
        <p:nvSpPr>
          <p:cNvPr id="5" name="Footer Placeholder 4">
            <a:extLst>
              <a:ext uri="{FF2B5EF4-FFF2-40B4-BE49-F238E27FC236}">
                <a16:creationId xmlns:a16="http://schemas.microsoft.com/office/drawing/2014/main" id="{E7459C9C-DFCE-445C-9B02-8F00F2588939}"/>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E25AB79E-5EFA-45EE-AB88-8607A287C79C}"/>
              </a:ext>
            </a:extLst>
          </p:cNvPr>
          <p:cNvSpPr>
            <a:spLocks noGrp="1"/>
          </p:cNvSpPr>
          <p:nvPr>
            <p:ph type="sldNum" sz="quarter" idx="12"/>
          </p:nvPr>
        </p:nvSpPr>
        <p:spPr/>
        <p:txBody>
          <a:bodyPr/>
          <a:lstStyle/>
          <a:p>
            <a:fld id="{DAB7B555-39A7-489E-81E4-6011168DD29A}" type="slidenum">
              <a:rPr lang="is-IS" smtClean="0"/>
              <a:t>‹#›</a:t>
            </a:fld>
            <a:endParaRPr lang="is-IS"/>
          </a:p>
        </p:txBody>
      </p:sp>
    </p:spTree>
    <p:extLst>
      <p:ext uri="{BB962C8B-B14F-4D97-AF65-F5344CB8AC3E}">
        <p14:creationId xmlns:p14="http://schemas.microsoft.com/office/powerpoint/2010/main" val="194125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730C-9D7D-48B6-923D-F4CEBC49E539}"/>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CE40329D-1D19-4A9E-A820-A49CC22925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C6A0D41D-83F3-474F-AD41-E86BB3AC0FE7}"/>
              </a:ext>
            </a:extLst>
          </p:cNvPr>
          <p:cNvSpPr>
            <a:spLocks noGrp="1"/>
          </p:cNvSpPr>
          <p:nvPr>
            <p:ph type="dt" sz="half" idx="10"/>
          </p:nvPr>
        </p:nvSpPr>
        <p:spPr/>
        <p:txBody>
          <a:bodyPr/>
          <a:lstStyle/>
          <a:p>
            <a:fld id="{769F7B1F-6D2E-4A66-A233-9096F03C94B3}" type="datetimeFigureOut">
              <a:rPr lang="is-IS" smtClean="0"/>
              <a:t>28.9.2018</a:t>
            </a:fld>
            <a:endParaRPr lang="is-IS"/>
          </a:p>
        </p:txBody>
      </p:sp>
      <p:sp>
        <p:nvSpPr>
          <p:cNvPr id="5" name="Footer Placeholder 4">
            <a:extLst>
              <a:ext uri="{FF2B5EF4-FFF2-40B4-BE49-F238E27FC236}">
                <a16:creationId xmlns:a16="http://schemas.microsoft.com/office/drawing/2014/main" id="{F574E025-E240-455B-B259-518287A4EC3B}"/>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8FBD7166-F00B-4E32-9932-46A25EFE3EB4}"/>
              </a:ext>
            </a:extLst>
          </p:cNvPr>
          <p:cNvSpPr>
            <a:spLocks noGrp="1"/>
          </p:cNvSpPr>
          <p:nvPr>
            <p:ph type="sldNum" sz="quarter" idx="12"/>
          </p:nvPr>
        </p:nvSpPr>
        <p:spPr/>
        <p:txBody>
          <a:bodyPr/>
          <a:lstStyle/>
          <a:p>
            <a:fld id="{DAB7B555-39A7-489E-81E4-6011168DD29A}" type="slidenum">
              <a:rPr lang="is-IS" smtClean="0"/>
              <a:t>‹#›</a:t>
            </a:fld>
            <a:endParaRPr lang="is-IS"/>
          </a:p>
        </p:txBody>
      </p:sp>
    </p:spTree>
    <p:extLst>
      <p:ext uri="{BB962C8B-B14F-4D97-AF65-F5344CB8AC3E}">
        <p14:creationId xmlns:p14="http://schemas.microsoft.com/office/powerpoint/2010/main" val="289095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32AF-7901-4761-9D41-606C00E02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57382D3E-13F9-459B-903D-7685CF779A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8AACA9-1378-4C45-B0E0-3ADD79941DE5}"/>
              </a:ext>
            </a:extLst>
          </p:cNvPr>
          <p:cNvSpPr>
            <a:spLocks noGrp="1"/>
          </p:cNvSpPr>
          <p:nvPr>
            <p:ph type="dt" sz="half" idx="10"/>
          </p:nvPr>
        </p:nvSpPr>
        <p:spPr/>
        <p:txBody>
          <a:bodyPr/>
          <a:lstStyle/>
          <a:p>
            <a:fld id="{769F7B1F-6D2E-4A66-A233-9096F03C94B3}" type="datetimeFigureOut">
              <a:rPr lang="is-IS" smtClean="0"/>
              <a:t>28.9.2018</a:t>
            </a:fld>
            <a:endParaRPr lang="is-IS"/>
          </a:p>
        </p:txBody>
      </p:sp>
      <p:sp>
        <p:nvSpPr>
          <p:cNvPr id="5" name="Footer Placeholder 4">
            <a:extLst>
              <a:ext uri="{FF2B5EF4-FFF2-40B4-BE49-F238E27FC236}">
                <a16:creationId xmlns:a16="http://schemas.microsoft.com/office/drawing/2014/main" id="{04329AB4-AA43-4E6B-AE08-151F14994209}"/>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B4953B7D-9E5D-488E-9478-4E0BC7D75448}"/>
              </a:ext>
            </a:extLst>
          </p:cNvPr>
          <p:cNvSpPr>
            <a:spLocks noGrp="1"/>
          </p:cNvSpPr>
          <p:nvPr>
            <p:ph type="sldNum" sz="quarter" idx="12"/>
          </p:nvPr>
        </p:nvSpPr>
        <p:spPr/>
        <p:txBody>
          <a:bodyPr/>
          <a:lstStyle/>
          <a:p>
            <a:fld id="{DAB7B555-39A7-489E-81E4-6011168DD29A}" type="slidenum">
              <a:rPr lang="is-IS" smtClean="0"/>
              <a:t>‹#›</a:t>
            </a:fld>
            <a:endParaRPr lang="is-IS"/>
          </a:p>
        </p:txBody>
      </p:sp>
    </p:spTree>
    <p:extLst>
      <p:ext uri="{BB962C8B-B14F-4D97-AF65-F5344CB8AC3E}">
        <p14:creationId xmlns:p14="http://schemas.microsoft.com/office/powerpoint/2010/main" val="99643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01B1-1ACC-40D1-A542-D7C38F04137C}"/>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A23E0F2C-38C2-493B-BD17-1650376EB3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75012C64-389D-404E-A3FC-C60B829ACB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717E43C0-6FAF-41F5-AE24-BBF43BE27CB4}"/>
              </a:ext>
            </a:extLst>
          </p:cNvPr>
          <p:cNvSpPr>
            <a:spLocks noGrp="1"/>
          </p:cNvSpPr>
          <p:nvPr>
            <p:ph type="dt" sz="half" idx="10"/>
          </p:nvPr>
        </p:nvSpPr>
        <p:spPr/>
        <p:txBody>
          <a:bodyPr/>
          <a:lstStyle/>
          <a:p>
            <a:fld id="{769F7B1F-6D2E-4A66-A233-9096F03C94B3}" type="datetimeFigureOut">
              <a:rPr lang="is-IS" smtClean="0"/>
              <a:t>28.9.2018</a:t>
            </a:fld>
            <a:endParaRPr lang="is-IS"/>
          </a:p>
        </p:txBody>
      </p:sp>
      <p:sp>
        <p:nvSpPr>
          <p:cNvPr id="6" name="Footer Placeholder 5">
            <a:extLst>
              <a:ext uri="{FF2B5EF4-FFF2-40B4-BE49-F238E27FC236}">
                <a16:creationId xmlns:a16="http://schemas.microsoft.com/office/drawing/2014/main" id="{92F5F14C-88ED-4769-9A78-3BF98A375F46}"/>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4BAA298A-434D-4645-B8B1-8CE6F48D4CA4}"/>
              </a:ext>
            </a:extLst>
          </p:cNvPr>
          <p:cNvSpPr>
            <a:spLocks noGrp="1"/>
          </p:cNvSpPr>
          <p:nvPr>
            <p:ph type="sldNum" sz="quarter" idx="12"/>
          </p:nvPr>
        </p:nvSpPr>
        <p:spPr/>
        <p:txBody>
          <a:bodyPr/>
          <a:lstStyle/>
          <a:p>
            <a:fld id="{DAB7B555-39A7-489E-81E4-6011168DD29A}" type="slidenum">
              <a:rPr lang="is-IS" smtClean="0"/>
              <a:t>‹#›</a:t>
            </a:fld>
            <a:endParaRPr lang="is-IS"/>
          </a:p>
        </p:txBody>
      </p:sp>
    </p:spTree>
    <p:extLst>
      <p:ext uri="{BB962C8B-B14F-4D97-AF65-F5344CB8AC3E}">
        <p14:creationId xmlns:p14="http://schemas.microsoft.com/office/powerpoint/2010/main" val="739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9692-E380-4BAD-A098-62C53F37C78F}"/>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00BFB89A-4F20-450E-9098-7E2B3CA15B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608F66-7404-4988-B226-51E7D8E1E3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0DC52645-50AC-453B-B76B-D0C7D11A67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96509C-2F56-4592-8A97-BE14E0D067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D87EA799-12B2-4447-A1E9-BCD8DDA74908}"/>
              </a:ext>
            </a:extLst>
          </p:cNvPr>
          <p:cNvSpPr>
            <a:spLocks noGrp="1"/>
          </p:cNvSpPr>
          <p:nvPr>
            <p:ph type="dt" sz="half" idx="10"/>
          </p:nvPr>
        </p:nvSpPr>
        <p:spPr/>
        <p:txBody>
          <a:bodyPr/>
          <a:lstStyle/>
          <a:p>
            <a:fld id="{769F7B1F-6D2E-4A66-A233-9096F03C94B3}" type="datetimeFigureOut">
              <a:rPr lang="is-IS" smtClean="0"/>
              <a:t>28.9.2018</a:t>
            </a:fld>
            <a:endParaRPr lang="is-IS"/>
          </a:p>
        </p:txBody>
      </p:sp>
      <p:sp>
        <p:nvSpPr>
          <p:cNvPr id="8" name="Footer Placeholder 7">
            <a:extLst>
              <a:ext uri="{FF2B5EF4-FFF2-40B4-BE49-F238E27FC236}">
                <a16:creationId xmlns:a16="http://schemas.microsoft.com/office/drawing/2014/main" id="{C18E4333-0561-4CCA-B255-EE03109985E1}"/>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C6040D9D-9CDF-48B6-8F41-69F6864422C1}"/>
              </a:ext>
            </a:extLst>
          </p:cNvPr>
          <p:cNvSpPr>
            <a:spLocks noGrp="1"/>
          </p:cNvSpPr>
          <p:nvPr>
            <p:ph type="sldNum" sz="quarter" idx="12"/>
          </p:nvPr>
        </p:nvSpPr>
        <p:spPr/>
        <p:txBody>
          <a:bodyPr/>
          <a:lstStyle/>
          <a:p>
            <a:fld id="{DAB7B555-39A7-489E-81E4-6011168DD29A}" type="slidenum">
              <a:rPr lang="is-IS" smtClean="0"/>
              <a:t>‹#›</a:t>
            </a:fld>
            <a:endParaRPr lang="is-IS"/>
          </a:p>
        </p:txBody>
      </p:sp>
    </p:spTree>
    <p:extLst>
      <p:ext uri="{BB962C8B-B14F-4D97-AF65-F5344CB8AC3E}">
        <p14:creationId xmlns:p14="http://schemas.microsoft.com/office/powerpoint/2010/main" val="170323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B71E-03B6-4AEE-8B0D-46E33522E6BE}"/>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6C519559-8F69-4CFA-8FA2-E5ED51CBB919}"/>
              </a:ext>
            </a:extLst>
          </p:cNvPr>
          <p:cNvSpPr>
            <a:spLocks noGrp="1"/>
          </p:cNvSpPr>
          <p:nvPr>
            <p:ph type="dt" sz="half" idx="10"/>
          </p:nvPr>
        </p:nvSpPr>
        <p:spPr/>
        <p:txBody>
          <a:bodyPr/>
          <a:lstStyle/>
          <a:p>
            <a:fld id="{769F7B1F-6D2E-4A66-A233-9096F03C94B3}" type="datetimeFigureOut">
              <a:rPr lang="is-IS" smtClean="0"/>
              <a:t>28.9.2018</a:t>
            </a:fld>
            <a:endParaRPr lang="is-IS"/>
          </a:p>
        </p:txBody>
      </p:sp>
      <p:sp>
        <p:nvSpPr>
          <p:cNvPr id="4" name="Footer Placeholder 3">
            <a:extLst>
              <a:ext uri="{FF2B5EF4-FFF2-40B4-BE49-F238E27FC236}">
                <a16:creationId xmlns:a16="http://schemas.microsoft.com/office/drawing/2014/main" id="{7B2A321C-1990-4BDB-AA83-5C884D80D640}"/>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0592B698-D6FC-42BC-9829-43244068C832}"/>
              </a:ext>
            </a:extLst>
          </p:cNvPr>
          <p:cNvSpPr>
            <a:spLocks noGrp="1"/>
          </p:cNvSpPr>
          <p:nvPr>
            <p:ph type="sldNum" sz="quarter" idx="12"/>
          </p:nvPr>
        </p:nvSpPr>
        <p:spPr/>
        <p:txBody>
          <a:bodyPr/>
          <a:lstStyle/>
          <a:p>
            <a:fld id="{DAB7B555-39A7-489E-81E4-6011168DD29A}" type="slidenum">
              <a:rPr lang="is-IS" smtClean="0"/>
              <a:t>‹#›</a:t>
            </a:fld>
            <a:endParaRPr lang="is-IS"/>
          </a:p>
        </p:txBody>
      </p:sp>
    </p:spTree>
    <p:extLst>
      <p:ext uri="{BB962C8B-B14F-4D97-AF65-F5344CB8AC3E}">
        <p14:creationId xmlns:p14="http://schemas.microsoft.com/office/powerpoint/2010/main" val="3959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F7BCD-F977-4F60-B6D1-A28FDC599DDE}"/>
              </a:ext>
            </a:extLst>
          </p:cNvPr>
          <p:cNvSpPr>
            <a:spLocks noGrp="1"/>
          </p:cNvSpPr>
          <p:nvPr>
            <p:ph type="dt" sz="half" idx="10"/>
          </p:nvPr>
        </p:nvSpPr>
        <p:spPr/>
        <p:txBody>
          <a:bodyPr/>
          <a:lstStyle/>
          <a:p>
            <a:fld id="{769F7B1F-6D2E-4A66-A233-9096F03C94B3}" type="datetimeFigureOut">
              <a:rPr lang="is-IS" smtClean="0"/>
              <a:t>28.9.2018</a:t>
            </a:fld>
            <a:endParaRPr lang="is-IS"/>
          </a:p>
        </p:txBody>
      </p:sp>
      <p:sp>
        <p:nvSpPr>
          <p:cNvPr id="3" name="Footer Placeholder 2">
            <a:extLst>
              <a:ext uri="{FF2B5EF4-FFF2-40B4-BE49-F238E27FC236}">
                <a16:creationId xmlns:a16="http://schemas.microsoft.com/office/drawing/2014/main" id="{E7EB9043-4ABC-4F58-8BCE-23869B887D43}"/>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1923EDDA-7BFC-461E-9BEE-5AAA2267A140}"/>
              </a:ext>
            </a:extLst>
          </p:cNvPr>
          <p:cNvSpPr>
            <a:spLocks noGrp="1"/>
          </p:cNvSpPr>
          <p:nvPr>
            <p:ph type="sldNum" sz="quarter" idx="12"/>
          </p:nvPr>
        </p:nvSpPr>
        <p:spPr/>
        <p:txBody>
          <a:bodyPr/>
          <a:lstStyle/>
          <a:p>
            <a:fld id="{DAB7B555-39A7-489E-81E4-6011168DD29A}" type="slidenum">
              <a:rPr lang="is-IS" smtClean="0"/>
              <a:t>‹#›</a:t>
            </a:fld>
            <a:endParaRPr lang="is-IS"/>
          </a:p>
        </p:txBody>
      </p:sp>
    </p:spTree>
    <p:extLst>
      <p:ext uri="{BB962C8B-B14F-4D97-AF65-F5344CB8AC3E}">
        <p14:creationId xmlns:p14="http://schemas.microsoft.com/office/powerpoint/2010/main" val="385999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8361-FB08-48F8-8686-4986BB2D1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D25A13B7-F345-43E0-8E8F-B53133785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ADAF72BA-C64E-421D-85FB-791637770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57BED2-BFD2-4A55-87B1-0D51752ED135}"/>
              </a:ext>
            </a:extLst>
          </p:cNvPr>
          <p:cNvSpPr>
            <a:spLocks noGrp="1"/>
          </p:cNvSpPr>
          <p:nvPr>
            <p:ph type="dt" sz="half" idx="10"/>
          </p:nvPr>
        </p:nvSpPr>
        <p:spPr/>
        <p:txBody>
          <a:bodyPr/>
          <a:lstStyle/>
          <a:p>
            <a:fld id="{769F7B1F-6D2E-4A66-A233-9096F03C94B3}" type="datetimeFigureOut">
              <a:rPr lang="is-IS" smtClean="0"/>
              <a:t>28.9.2018</a:t>
            </a:fld>
            <a:endParaRPr lang="is-IS"/>
          </a:p>
        </p:txBody>
      </p:sp>
      <p:sp>
        <p:nvSpPr>
          <p:cNvPr id="6" name="Footer Placeholder 5">
            <a:extLst>
              <a:ext uri="{FF2B5EF4-FFF2-40B4-BE49-F238E27FC236}">
                <a16:creationId xmlns:a16="http://schemas.microsoft.com/office/drawing/2014/main" id="{39D2546D-ECE6-45F7-AABF-5581B36B02BD}"/>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C76B7CA1-B9F6-41AD-A540-406D5E1A11DC}"/>
              </a:ext>
            </a:extLst>
          </p:cNvPr>
          <p:cNvSpPr>
            <a:spLocks noGrp="1"/>
          </p:cNvSpPr>
          <p:nvPr>
            <p:ph type="sldNum" sz="quarter" idx="12"/>
          </p:nvPr>
        </p:nvSpPr>
        <p:spPr/>
        <p:txBody>
          <a:bodyPr/>
          <a:lstStyle/>
          <a:p>
            <a:fld id="{DAB7B555-39A7-489E-81E4-6011168DD29A}" type="slidenum">
              <a:rPr lang="is-IS" smtClean="0"/>
              <a:t>‹#›</a:t>
            </a:fld>
            <a:endParaRPr lang="is-IS"/>
          </a:p>
        </p:txBody>
      </p:sp>
    </p:spTree>
    <p:extLst>
      <p:ext uri="{BB962C8B-B14F-4D97-AF65-F5344CB8AC3E}">
        <p14:creationId xmlns:p14="http://schemas.microsoft.com/office/powerpoint/2010/main" val="410305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AC94-3F48-4061-90E3-476C76D6D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6544B858-A901-4BE5-9FCA-093E0BE65E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1E803D6D-C09A-4283-8499-262649EB1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9A8CC8-C22D-41DD-B5E1-EC0C1CF3DE80}"/>
              </a:ext>
            </a:extLst>
          </p:cNvPr>
          <p:cNvSpPr>
            <a:spLocks noGrp="1"/>
          </p:cNvSpPr>
          <p:nvPr>
            <p:ph type="dt" sz="half" idx="10"/>
          </p:nvPr>
        </p:nvSpPr>
        <p:spPr/>
        <p:txBody>
          <a:bodyPr/>
          <a:lstStyle/>
          <a:p>
            <a:fld id="{769F7B1F-6D2E-4A66-A233-9096F03C94B3}" type="datetimeFigureOut">
              <a:rPr lang="is-IS" smtClean="0"/>
              <a:t>28.9.2018</a:t>
            </a:fld>
            <a:endParaRPr lang="is-IS"/>
          </a:p>
        </p:txBody>
      </p:sp>
      <p:sp>
        <p:nvSpPr>
          <p:cNvPr id="6" name="Footer Placeholder 5">
            <a:extLst>
              <a:ext uri="{FF2B5EF4-FFF2-40B4-BE49-F238E27FC236}">
                <a16:creationId xmlns:a16="http://schemas.microsoft.com/office/drawing/2014/main" id="{795323F5-848D-49A0-8CA1-4AE684F41066}"/>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8AC4D36C-E1FF-470C-8768-3AEA9415CA8C}"/>
              </a:ext>
            </a:extLst>
          </p:cNvPr>
          <p:cNvSpPr>
            <a:spLocks noGrp="1"/>
          </p:cNvSpPr>
          <p:nvPr>
            <p:ph type="sldNum" sz="quarter" idx="12"/>
          </p:nvPr>
        </p:nvSpPr>
        <p:spPr/>
        <p:txBody>
          <a:bodyPr/>
          <a:lstStyle/>
          <a:p>
            <a:fld id="{DAB7B555-39A7-489E-81E4-6011168DD29A}" type="slidenum">
              <a:rPr lang="is-IS" smtClean="0"/>
              <a:t>‹#›</a:t>
            </a:fld>
            <a:endParaRPr lang="is-IS"/>
          </a:p>
        </p:txBody>
      </p:sp>
    </p:spTree>
    <p:extLst>
      <p:ext uri="{BB962C8B-B14F-4D97-AF65-F5344CB8AC3E}">
        <p14:creationId xmlns:p14="http://schemas.microsoft.com/office/powerpoint/2010/main" val="405837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FF538A-5D92-4E30-BEDD-6370E8FBA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77F3CA44-5BAF-441E-83FE-D751F3827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69CFDF42-C276-4FFC-8A1E-7BB98F7EE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F7B1F-6D2E-4A66-A233-9096F03C94B3}" type="datetimeFigureOut">
              <a:rPr lang="is-IS" smtClean="0"/>
              <a:t>28.9.2018</a:t>
            </a:fld>
            <a:endParaRPr lang="is-IS"/>
          </a:p>
        </p:txBody>
      </p:sp>
      <p:sp>
        <p:nvSpPr>
          <p:cNvPr id="5" name="Footer Placeholder 4">
            <a:extLst>
              <a:ext uri="{FF2B5EF4-FFF2-40B4-BE49-F238E27FC236}">
                <a16:creationId xmlns:a16="http://schemas.microsoft.com/office/drawing/2014/main" id="{A43EA72C-9C67-4090-886C-DBB8A82134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id="{B79E12C6-BD90-464C-8A86-D64357251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7B555-39A7-489E-81E4-6011168DD29A}" type="slidenum">
              <a:rPr lang="is-IS" smtClean="0"/>
              <a:t>‹#›</a:t>
            </a:fld>
            <a:endParaRPr lang="is-IS"/>
          </a:p>
        </p:txBody>
      </p:sp>
    </p:spTree>
    <p:extLst>
      <p:ext uri="{BB962C8B-B14F-4D97-AF65-F5344CB8AC3E}">
        <p14:creationId xmlns:p14="http://schemas.microsoft.com/office/powerpoint/2010/main" val="3613900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1C8AE1E-8EDA-C84B-B4A4-980E5CCF63F9}"/>
              </a:ext>
            </a:extLst>
          </p:cNvPr>
          <p:cNvSpPr/>
          <p:nvPr/>
        </p:nvSpPr>
        <p:spPr>
          <a:xfrm>
            <a:off x="0" y="0"/>
            <a:ext cx="12192000" cy="6858000"/>
          </a:xfrm>
          <a:prstGeom prst="rect">
            <a:avLst/>
          </a:prstGeom>
          <a:solidFill>
            <a:srgbClr val="F5F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93DCD28-34E1-284F-A1AB-EFF8D058ED31}"/>
              </a:ext>
            </a:extLst>
          </p:cNvPr>
          <p:cNvSpPr>
            <a:spLocks noGrp="1"/>
          </p:cNvSpPr>
          <p:nvPr>
            <p:ph type="ctrTitle"/>
          </p:nvPr>
        </p:nvSpPr>
        <p:spPr>
          <a:xfrm>
            <a:off x="3291456" y="1122363"/>
            <a:ext cx="9144000" cy="2387600"/>
          </a:xfrm>
        </p:spPr>
        <p:txBody>
          <a:bodyPr/>
          <a:lstStyle/>
          <a:p>
            <a:r>
              <a:rPr lang="en-US" dirty="0"/>
              <a:t> </a:t>
            </a:r>
          </a:p>
        </p:txBody>
      </p:sp>
      <p:sp>
        <p:nvSpPr>
          <p:cNvPr id="7" name="Subtitle 6">
            <a:extLst>
              <a:ext uri="{FF2B5EF4-FFF2-40B4-BE49-F238E27FC236}">
                <a16:creationId xmlns:a16="http://schemas.microsoft.com/office/drawing/2014/main" id="{F0B86299-0706-ED4D-B909-E8E416A94545}"/>
              </a:ext>
            </a:extLst>
          </p:cNvPr>
          <p:cNvSpPr>
            <a:spLocks noGrp="1"/>
          </p:cNvSpPr>
          <p:nvPr>
            <p:ph type="subTitle" idx="1"/>
          </p:nvPr>
        </p:nvSpPr>
        <p:spPr>
          <a:xfrm>
            <a:off x="3291456" y="3602038"/>
            <a:ext cx="9144000" cy="1655762"/>
          </a:xfrm>
        </p:spPr>
        <p:txBody>
          <a:bodyPr/>
          <a:lstStyle/>
          <a:p>
            <a:r>
              <a:rPr lang="en-US" dirty="0"/>
              <a:t> </a:t>
            </a:r>
          </a:p>
        </p:txBody>
      </p:sp>
      <p:pic>
        <p:nvPicPr>
          <p:cNvPr id="2" name="Picture 1">
            <a:extLst>
              <a:ext uri="{FF2B5EF4-FFF2-40B4-BE49-F238E27FC236}">
                <a16:creationId xmlns:a16="http://schemas.microsoft.com/office/drawing/2014/main" id="{A36A932B-9934-9249-ADF0-E82C43C0E83E}"/>
              </a:ext>
            </a:extLst>
          </p:cNvPr>
          <p:cNvPicPr>
            <a:picLocks noChangeAspect="1"/>
          </p:cNvPicPr>
          <p:nvPr/>
        </p:nvPicPr>
        <p:blipFill>
          <a:blip r:embed="rId4"/>
          <a:stretch>
            <a:fillRect/>
          </a:stretch>
        </p:blipFill>
        <p:spPr>
          <a:xfrm>
            <a:off x="3291456" y="1956023"/>
            <a:ext cx="5340000" cy="3061147"/>
          </a:xfrm>
          <a:prstGeom prst="rect">
            <a:avLst/>
          </a:prstGeom>
        </p:spPr>
      </p:pic>
    </p:spTree>
    <p:extLst>
      <p:ext uri="{BB962C8B-B14F-4D97-AF65-F5344CB8AC3E}">
        <p14:creationId xmlns:p14="http://schemas.microsoft.com/office/powerpoint/2010/main" val="348747830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3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C89A-A311-4649-A85B-812A063E4FD4}"/>
              </a:ext>
            </a:extLst>
          </p:cNvPr>
          <p:cNvSpPr>
            <a:spLocks noGrp="1"/>
          </p:cNvSpPr>
          <p:nvPr>
            <p:ph type="title"/>
          </p:nvPr>
        </p:nvSpPr>
        <p:spPr/>
        <p:txBody>
          <a:bodyPr/>
          <a:lstStyle/>
          <a:p>
            <a:r>
              <a:rPr lang="is-IS" dirty="0"/>
              <a:t>Svið sem samningur SÞ nær til. – Ákvæði samnings.</a:t>
            </a:r>
          </a:p>
        </p:txBody>
      </p:sp>
      <p:sp>
        <p:nvSpPr>
          <p:cNvPr id="3" name="Content Placeholder 2">
            <a:extLst>
              <a:ext uri="{FF2B5EF4-FFF2-40B4-BE49-F238E27FC236}">
                <a16:creationId xmlns:a16="http://schemas.microsoft.com/office/drawing/2014/main" id="{37F551E8-AF67-4545-B19C-A36C2A69386B}"/>
              </a:ext>
            </a:extLst>
          </p:cNvPr>
          <p:cNvSpPr>
            <a:spLocks noGrp="1"/>
          </p:cNvSpPr>
          <p:nvPr>
            <p:ph idx="1"/>
          </p:nvPr>
        </p:nvSpPr>
        <p:spPr/>
        <p:txBody>
          <a:bodyPr>
            <a:normAutofit fontScale="70000" lnSpcReduction="20000"/>
          </a:bodyPr>
          <a:lstStyle/>
          <a:p>
            <a:r>
              <a:rPr lang="is-IS" i="1" dirty="0"/>
              <a:t>Þátttaka í menningarlífi, tómstunda-, frístunda- og íþróttastarfi.</a:t>
            </a:r>
          </a:p>
          <a:p>
            <a:r>
              <a:rPr lang="is-IS" i="1" dirty="0"/>
              <a:t>Tölfræðilegar upplýsingar og gagnasöfnun.</a:t>
            </a:r>
          </a:p>
          <a:p>
            <a:endParaRPr lang="is-IS" i="1" dirty="0"/>
          </a:p>
          <a:p>
            <a:pPr marL="0" indent="0">
              <a:buNone/>
            </a:pPr>
            <a:r>
              <a:rPr lang="is-IS" sz="3400" b="1" u="sng" dirty="0"/>
              <a:t>Jafnræðisregla samnings SÞ:</a:t>
            </a:r>
          </a:p>
          <a:p>
            <a:pPr marL="0" indent="0">
              <a:buNone/>
            </a:pPr>
            <a:br>
              <a:rPr lang="is-IS" dirty="0"/>
            </a:br>
            <a:r>
              <a:rPr lang="is-IS" sz="2900" i="1" dirty="0"/>
              <a:t>Jafnrétti og bann við mismunun.</a:t>
            </a:r>
            <a:endParaRPr lang="is-IS" sz="2900" dirty="0"/>
          </a:p>
          <a:p>
            <a:r>
              <a:rPr lang="is-IS" sz="2900" dirty="0"/>
              <a:t>     1.      Aðildarríkin viðurkenna að allir menn eru jafnir fyrir og samkvæmt lögum og eiga rétt á jafnri vernd og jöfnum hag lögum samkvæmt án nokkurrar mismununar. </a:t>
            </a:r>
            <a:br>
              <a:rPr lang="is-IS" sz="2900" dirty="0"/>
            </a:br>
            <a:r>
              <a:rPr lang="is-IS" sz="2900" dirty="0"/>
              <a:t>     2.      Aðildarríkin skulu banna hvers kyns mismunun á grundvelli fötlunar og tryggja fötluðu fólki jafna og skilvirka réttarvernd gegn mismunun af hvaða ástæðu sem er. </a:t>
            </a:r>
            <a:br>
              <a:rPr lang="is-IS" sz="2900" dirty="0"/>
            </a:br>
            <a:r>
              <a:rPr lang="is-IS" sz="2900" dirty="0"/>
              <a:t>     3.      Aðildarríkin skulu, í því skyni að stuðla að jöfnuði og uppræta mismunun, gera allar viðeigandi ráðstafanir til að tryggja að fötluðu fólki standi </a:t>
            </a:r>
            <a:r>
              <a:rPr lang="is-IS" sz="2900" b="1" u="sng" dirty="0"/>
              <a:t>viðeigandi aðlögun </a:t>
            </a:r>
            <a:r>
              <a:rPr lang="is-IS" sz="2900" dirty="0"/>
              <a:t>til boða. </a:t>
            </a:r>
            <a:br>
              <a:rPr lang="is-IS" sz="2900" dirty="0"/>
            </a:br>
            <a:r>
              <a:rPr lang="is-IS" sz="2900" dirty="0"/>
              <a:t>     4.      Eigi ber að líta á </a:t>
            </a:r>
            <a:r>
              <a:rPr lang="is-IS" sz="2900" b="1" u="sng" dirty="0"/>
              <a:t>sértækar ráðstafanir</a:t>
            </a:r>
            <a:r>
              <a:rPr lang="is-IS" sz="2900" dirty="0"/>
              <a:t>, sem eru nauðsynlegar til þess að flýta fyrir eða ná fram jafnrétti til handa fötluðu fólki í reynd, sem mismunun samkvæmt skilmálum samnings þessa. </a:t>
            </a:r>
          </a:p>
          <a:p>
            <a:pPr marL="0" indent="0">
              <a:buNone/>
            </a:pPr>
            <a:endParaRPr lang="is-IS" dirty="0"/>
          </a:p>
          <a:p>
            <a:pPr marL="0" indent="0">
              <a:buNone/>
            </a:pPr>
            <a:endParaRPr lang="is-IS" dirty="0"/>
          </a:p>
        </p:txBody>
      </p:sp>
    </p:spTree>
    <p:extLst>
      <p:ext uri="{BB962C8B-B14F-4D97-AF65-F5344CB8AC3E}">
        <p14:creationId xmlns:p14="http://schemas.microsoft.com/office/powerpoint/2010/main" val="247591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3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CAD5-8859-4504-8248-EEAAC3394327}"/>
              </a:ext>
            </a:extLst>
          </p:cNvPr>
          <p:cNvSpPr>
            <a:spLocks noGrp="1"/>
          </p:cNvSpPr>
          <p:nvPr>
            <p:ph type="title"/>
          </p:nvPr>
        </p:nvSpPr>
        <p:spPr/>
        <p:txBody>
          <a:bodyPr/>
          <a:lstStyle/>
          <a:p>
            <a:r>
              <a:rPr lang="is-IS" dirty="0"/>
              <a:t>Bann við mismunun. – Viðeigandi aðlögun.</a:t>
            </a:r>
          </a:p>
        </p:txBody>
      </p:sp>
      <p:sp>
        <p:nvSpPr>
          <p:cNvPr id="3" name="Content Placeholder 2">
            <a:extLst>
              <a:ext uri="{FF2B5EF4-FFF2-40B4-BE49-F238E27FC236}">
                <a16:creationId xmlns:a16="http://schemas.microsoft.com/office/drawing/2014/main" id="{4C63DDB4-3417-4C9D-BA2C-0F56EA061E75}"/>
              </a:ext>
            </a:extLst>
          </p:cNvPr>
          <p:cNvSpPr>
            <a:spLocks noGrp="1"/>
          </p:cNvSpPr>
          <p:nvPr>
            <p:ph idx="1"/>
          </p:nvPr>
        </p:nvSpPr>
        <p:spPr/>
        <p:txBody>
          <a:bodyPr>
            <a:normAutofit fontScale="92500" lnSpcReduction="20000"/>
          </a:bodyPr>
          <a:lstStyle/>
          <a:p>
            <a:pPr marL="0" indent="0">
              <a:buNone/>
            </a:pPr>
            <a:r>
              <a:rPr lang="is-IS" sz="3200" b="1" dirty="0"/>
              <a:t>Samkvæmt  samningi SÞ:</a:t>
            </a:r>
          </a:p>
          <a:p>
            <a:pPr marL="0" indent="0">
              <a:buNone/>
            </a:pPr>
            <a:r>
              <a:rPr lang="is-IS" dirty="0"/>
              <a:t>   </a:t>
            </a:r>
            <a:r>
              <a:rPr lang="is-IS" u="sng" dirty="0"/>
              <a:t> „Mismunun vegna fötlunar“ </a:t>
            </a:r>
            <a:r>
              <a:rPr lang="is-IS" dirty="0"/>
              <a:t>merkir hvers konar aðgreiningu, útilokun eða takmörkun vegna fötlunar sem hefur þann tilgang eða þau áhrif að torvelda eða koma í veg fyrir að öll mannréttindi og mannfrelsi séu viðurkennd, þeirra sé notið eða þau séu nýtt, til jafns við annað fólk, á sviði stjórnmála, efnahagsmála, félagsmála og menningarmála, sem borgari eða á öðrum sviðum. Hugtakið tekur til mismununar í hvaða mynd sem er, einnig að fötluðu fólki sé neitað um viðeigandi </a:t>
            </a:r>
            <a:r>
              <a:rPr lang="is-IS"/>
              <a:t>aðlögun.</a:t>
            </a:r>
            <a:endParaRPr lang="is-IS" dirty="0"/>
          </a:p>
          <a:p>
            <a:pPr marL="0" indent="0">
              <a:buNone/>
            </a:pPr>
            <a:r>
              <a:rPr lang="is-IS" dirty="0"/>
              <a:t> </a:t>
            </a:r>
            <a:br>
              <a:rPr lang="is-IS" dirty="0"/>
            </a:br>
            <a:r>
              <a:rPr lang="is-IS" dirty="0"/>
              <a:t>   </a:t>
            </a:r>
            <a:r>
              <a:rPr lang="is-IS" b="1" u="sng" dirty="0"/>
              <a:t> „Viðeigandi aðlögun“ </a:t>
            </a:r>
            <a:r>
              <a:rPr lang="is-IS" dirty="0"/>
              <a:t>merkir nauðsynlegar og viðeigandi breytingar og lagfæringar, sem eru ekki umfram það sem eðlilegt má teljast eða of íþyngjandi, þar sem þeirra er þörf í sérstöku tilviki, til þess að tryggt sé að fatlað fólk fái notið eða geti nýtt sér, til jafns við aðra, öll mannréttindi og mannfrelsi. </a:t>
            </a:r>
          </a:p>
        </p:txBody>
      </p:sp>
    </p:spTree>
    <p:extLst>
      <p:ext uri="{BB962C8B-B14F-4D97-AF65-F5344CB8AC3E}">
        <p14:creationId xmlns:p14="http://schemas.microsoft.com/office/powerpoint/2010/main" val="415591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634386-1019-BB42-A06F-773A6B1083A1}"/>
              </a:ext>
            </a:extLst>
          </p:cNvPr>
          <p:cNvSpPr/>
          <p:nvPr/>
        </p:nvSpPr>
        <p:spPr>
          <a:xfrm>
            <a:off x="0" y="0"/>
            <a:ext cx="12192000" cy="6858000"/>
          </a:xfrm>
          <a:prstGeom prst="rect">
            <a:avLst/>
          </a:prstGeom>
          <a:solidFill>
            <a:srgbClr val="F5F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21CF39-554A-4272-AC35-146DAC08939F}"/>
              </a:ext>
            </a:extLst>
          </p:cNvPr>
          <p:cNvSpPr>
            <a:spLocks noGrp="1"/>
          </p:cNvSpPr>
          <p:nvPr>
            <p:ph idx="1"/>
          </p:nvPr>
        </p:nvSpPr>
        <p:spPr>
          <a:xfrm>
            <a:off x="1491915" y="3679825"/>
            <a:ext cx="9793705" cy="3732212"/>
          </a:xfrm>
        </p:spPr>
        <p:txBody>
          <a:bodyPr>
            <a:normAutofit/>
          </a:bodyPr>
          <a:lstStyle/>
          <a:p>
            <a:pPr lvl="0"/>
            <a:r>
              <a:rPr lang="is-IS" sz="1600" dirty="0">
                <a:latin typeface="Futura Medium" panose="020B0602020204020303" pitchFamily="34" charset="-79"/>
                <a:cs typeface="Futura Medium" panose="020B0602020204020303" pitchFamily="34" charset="-79"/>
              </a:rPr>
              <a:t>Virðing fyrir eðlislægri mannlegri reisn, sjálfstæði og sjálfræði einstaklinga, þar með talið frelsi til að taka eigin ákvarðanir. – </a:t>
            </a:r>
            <a:r>
              <a:rPr lang="is-IS" sz="1600" b="1" u="sng" dirty="0">
                <a:latin typeface="Futura Medium" panose="020B0602020204020303" pitchFamily="34" charset="-79"/>
                <a:cs typeface="Futura Medium" panose="020B0602020204020303" pitchFamily="34" charset="-79"/>
              </a:rPr>
              <a:t>Sjálfstætt og eðlilegt líf til jafns við aðra.</a:t>
            </a:r>
            <a:endParaRPr lang="is-IS" sz="1600" u="sng" dirty="0">
              <a:latin typeface="Futura Medium" panose="020B0602020204020303" pitchFamily="34" charset="-79"/>
              <a:cs typeface="Futura Medium" panose="020B0602020204020303" pitchFamily="34" charset="-79"/>
            </a:endParaRPr>
          </a:p>
          <a:p>
            <a:pPr lvl="0"/>
            <a:r>
              <a:rPr lang="is-IS" sz="1600" b="1" dirty="0">
                <a:latin typeface="Futura Medium" panose="020B0602020204020303" pitchFamily="34" charset="-79"/>
                <a:cs typeface="Futura Medium" panose="020B0602020204020303" pitchFamily="34" charset="-79"/>
              </a:rPr>
              <a:t>Ríki skulu banna og koma í veg fyrir hvers kyns mismunun </a:t>
            </a:r>
            <a:r>
              <a:rPr lang="is-IS" sz="1600" b="1" u="sng" dirty="0">
                <a:latin typeface="Futura Medium" panose="020B0602020204020303" pitchFamily="34" charset="-79"/>
                <a:cs typeface="Futura Medium" panose="020B0602020204020303" pitchFamily="34" charset="-79"/>
              </a:rPr>
              <a:t>á grundvelli fötlunar</a:t>
            </a:r>
            <a:r>
              <a:rPr lang="is-IS" sz="1600" u="sng" dirty="0">
                <a:latin typeface="Futura Medium" panose="020B0602020204020303" pitchFamily="34" charset="-79"/>
                <a:cs typeface="Futura Medium" panose="020B0602020204020303" pitchFamily="34" charset="-79"/>
              </a:rPr>
              <a:t>.</a:t>
            </a:r>
            <a:r>
              <a:rPr lang="is-IS" sz="1600" dirty="0">
                <a:latin typeface="Futura Medium" panose="020B0602020204020303" pitchFamily="34" charset="-79"/>
                <a:cs typeface="Futura Medium" panose="020B0602020204020303" pitchFamily="34" charset="-79"/>
              </a:rPr>
              <a:t> – </a:t>
            </a:r>
            <a:r>
              <a:rPr lang="is-IS" sz="1600" b="1" i="1" u="sng" dirty="0">
                <a:latin typeface="Futura Medium" panose="020B0602020204020303" pitchFamily="34" charset="-79"/>
                <a:cs typeface="Futura Medium" panose="020B0602020204020303" pitchFamily="34" charset="-79"/>
              </a:rPr>
              <a:t>Viðeigandi aðlögun.</a:t>
            </a:r>
          </a:p>
          <a:p>
            <a:pPr lvl="0"/>
            <a:r>
              <a:rPr lang="is-IS" sz="1600" dirty="0">
                <a:latin typeface="Futura Medium" panose="020B0602020204020303" pitchFamily="34" charset="-79"/>
                <a:cs typeface="Futura Medium" panose="020B0602020204020303" pitchFamily="34" charset="-79"/>
              </a:rPr>
              <a:t>Full og virk þátttaka í samfélaginu </a:t>
            </a:r>
            <a:r>
              <a:rPr lang="is-IS" sz="1600" b="1" u="sng" dirty="0">
                <a:latin typeface="Futura Medium" panose="020B0602020204020303" pitchFamily="34" charset="-79"/>
                <a:cs typeface="Futura Medium" panose="020B0602020204020303" pitchFamily="34" charset="-79"/>
              </a:rPr>
              <a:t>án aðgreiningar</a:t>
            </a:r>
            <a:r>
              <a:rPr lang="is-IS" sz="1600" dirty="0">
                <a:latin typeface="Futura Medium" panose="020B0602020204020303" pitchFamily="34" charset="-79"/>
                <a:cs typeface="Futura Medium" panose="020B0602020204020303" pitchFamily="34" charset="-79"/>
              </a:rPr>
              <a:t>. – </a:t>
            </a:r>
            <a:r>
              <a:rPr lang="is-IS" sz="1600" b="1" u="sng" dirty="0">
                <a:latin typeface="Futura Medium" panose="020B0602020204020303" pitchFamily="34" charset="-79"/>
                <a:cs typeface="Futura Medium" panose="020B0602020204020303" pitchFamily="34" charset="-79"/>
              </a:rPr>
              <a:t>Útrýming stofnana.</a:t>
            </a:r>
          </a:p>
          <a:p>
            <a:r>
              <a:rPr lang="is-IS" sz="1600" dirty="0">
                <a:latin typeface="Futura Medium" panose="020B0602020204020303" pitchFamily="34" charset="-79"/>
                <a:cs typeface="Futura Medium" panose="020B0602020204020303" pitchFamily="34" charset="-79"/>
              </a:rPr>
              <a:t>Virðing fyrir fjölbreytileika og viðurkenning á fötluðu fólki sem hluta af mannlegum margbreytileika og mannkyni. </a:t>
            </a:r>
          </a:p>
          <a:p>
            <a:r>
              <a:rPr lang="is-IS" sz="1600" dirty="0">
                <a:latin typeface="Futura Medium" panose="020B0602020204020303" pitchFamily="34" charset="-79"/>
                <a:cs typeface="Futura Medium" panose="020B0602020204020303" pitchFamily="34" charset="-79"/>
              </a:rPr>
              <a:t>Aðgengi að samfélaginu. – Mannvirkjum, </a:t>
            </a:r>
            <a:r>
              <a:rPr lang="is-IS" sz="1600" b="1" dirty="0">
                <a:latin typeface="Futura Medium" panose="020B0602020204020303" pitchFamily="34" charset="-79"/>
                <a:cs typeface="Futura Medium" panose="020B0602020204020303" pitchFamily="34" charset="-79"/>
              </a:rPr>
              <a:t>upplýsingum</a:t>
            </a:r>
            <a:r>
              <a:rPr lang="is-IS" sz="1600" dirty="0">
                <a:latin typeface="Futura Medium" panose="020B0602020204020303" pitchFamily="34" charset="-79"/>
                <a:cs typeface="Futura Medium" panose="020B0602020204020303" pitchFamily="34" charset="-79"/>
              </a:rPr>
              <a:t>, þjónustu.</a:t>
            </a:r>
          </a:p>
          <a:p>
            <a:r>
              <a:rPr lang="is-IS" sz="1600" b="1" dirty="0">
                <a:latin typeface="Futura Medium" panose="020B0602020204020303" pitchFamily="34" charset="-79"/>
                <a:cs typeface="Futura Medium" panose="020B0602020204020303" pitchFamily="34" charset="-79"/>
              </a:rPr>
              <a:t>Virðing fyrir réttindum fatlaðra barna</a:t>
            </a:r>
            <a:r>
              <a:rPr lang="is-IS" sz="1600" dirty="0">
                <a:latin typeface="Futura Medium" panose="020B0602020204020303" pitchFamily="34" charset="-79"/>
                <a:cs typeface="Futura Medium" panose="020B0602020204020303" pitchFamily="34" charset="-79"/>
              </a:rPr>
              <a:t> almennt og sérstaklega til að njóta fjölskyldulífs. </a:t>
            </a:r>
            <a:r>
              <a:rPr lang="is-IS" sz="1600" i="1" dirty="0">
                <a:latin typeface="Futura Medium" panose="020B0602020204020303" pitchFamily="34" charset="-79"/>
                <a:cs typeface="Futura Medium" panose="020B0602020204020303" pitchFamily="34" charset="-79"/>
              </a:rPr>
              <a:t>– Sjá einnig Barnasáttmála SÞ. </a:t>
            </a:r>
          </a:p>
          <a:p>
            <a:endParaRPr lang="is-IS" sz="1400" dirty="0"/>
          </a:p>
          <a:p>
            <a:pPr lvl="0"/>
            <a:endParaRPr lang="is-IS" sz="1400" dirty="0">
              <a:latin typeface="Futura Medium" panose="020B0602020204020303" pitchFamily="34" charset="-79"/>
              <a:cs typeface="Futura Medium" panose="020B0602020204020303" pitchFamily="34" charset="-79"/>
            </a:endParaRPr>
          </a:p>
        </p:txBody>
      </p:sp>
      <p:sp>
        <p:nvSpPr>
          <p:cNvPr id="4" name="Title 1">
            <a:extLst>
              <a:ext uri="{FF2B5EF4-FFF2-40B4-BE49-F238E27FC236}">
                <a16:creationId xmlns:a16="http://schemas.microsoft.com/office/drawing/2014/main" id="{9F4305C2-5CDD-FA48-9537-66519638A17C}"/>
              </a:ext>
            </a:extLst>
          </p:cNvPr>
          <p:cNvSpPr txBox="1">
            <a:spLocks/>
          </p:cNvSpPr>
          <p:nvPr/>
        </p:nvSpPr>
        <p:spPr>
          <a:xfrm>
            <a:off x="1800225" y="2234406"/>
            <a:ext cx="85915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s-IS" sz="4000">
                <a:latin typeface="Futura Medium" panose="020B0602020204020303" pitchFamily="34" charset="-79"/>
                <a:cs typeface="Futura Medium" panose="020B0602020204020303" pitchFamily="34" charset="-79"/>
              </a:rPr>
              <a:t>MEGINREGLUR SAMNINGS SÞ</a:t>
            </a:r>
            <a:r>
              <a:rPr lang="is-IS">
                <a:latin typeface="Futura Medium" panose="020B0602020204020303" pitchFamily="34" charset="-79"/>
                <a:cs typeface="Futura Medium" panose="020B0602020204020303" pitchFamily="34" charset="-79"/>
              </a:rPr>
              <a:t>.</a:t>
            </a:r>
            <a:endParaRPr lang="is-IS"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6C2C9367-0F74-6841-A78C-C963E0F5862A}"/>
              </a:ext>
            </a:extLst>
          </p:cNvPr>
          <p:cNvPicPr>
            <a:picLocks noChangeAspect="1"/>
          </p:cNvPicPr>
          <p:nvPr/>
        </p:nvPicPr>
        <p:blipFill>
          <a:blip r:embed="rId3"/>
          <a:stretch>
            <a:fillRect/>
          </a:stretch>
        </p:blipFill>
        <p:spPr>
          <a:xfrm>
            <a:off x="5399617" y="721783"/>
            <a:ext cx="1392767" cy="1392767"/>
          </a:xfrm>
          <a:prstGeom prst="rect">
            <a:avLst/>
          </a:prstGeom>
        </p:spPr>
      </p:pic>
      <p:sp>
        <p:nvSpPr>
          <p:cNvPr id="11" name="Rectangle 10">
            <a:extLst>
              <a:ext uri="{FF2B5EF4-FFF2-40B4-BE49-F238E27FC236}">
                <a16:creationId xmlns:a16="http://schemas.microsoft.com/office/drawing/2014/main" id="{CB9487ED-01A0-D543-9F4F-8EDA79B144D7}"/>
              </a:ext>
            </a:extLst>
          </p:cNvPr>
          <p:cNvSpPr/>
          <p:nvPr/>
        </p:nvSpPr>
        <p:spPr>
          <a:xfrm rot="2393916">
            <a:off x="-112923" y="-238725"/>
            <a:ext cx="459708" cy="914430"/>
          </a:xfrm>
          <a:prstGeom prst="rect">
            <a:avLst/>
          </a:prstGeom>
          <a:solidFill>
            <a:srgbClr val="198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697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97BCDD-A789-134A-9257-11DB7C66ECF3}"/>
              </a:ext>
            </a:extLst>
          </p:cNvPr>
          <p:cNvSpPr/>
          <p:nvPr/>
        </p:nvSpPr>
        <p:spPr>
          <a:xfrm>
            <a:off x="-1" y="0"/>
            <a:ext cx="12192001" cy="6858000"/>
          </a:xfrm>
          <a:prstGeom prst="rect">
            <a:avLst/>
          </a:prstGeom>
          <a:solidFill>
            <a:srgbClr val="F5F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A1D185-AF7E-459F-BA3D-464C63532A12}"/>
              </a:ext>
            </a:extLst>
          </p:cNvPr>
          <p:cNvSpPr>
            <a:spLocks noGrp="1"/>
          </p:cNvSpPr>
          <p:nvPr>
            <p:ph idx="1"/>
          </p:nvPr>
        </p:nvSpPr>
        <p:spPr>
          <a:xfrm>
            <a:off x="838200" y="1034716"/>
            <a:ext cx="10515600" cy="5390147"/>
          </a:xfrm>
        </p:spPr>
        <p:txBody>
          <a:bodyPr>
            <a:normAutofit/>
          </a:bodyPr>
          <a:lstStyle/>
          <a:p>
            <a:pPr marL="0" indent="0">
              <a:buNone/>
            </a:pPr>
            <a:r>
              <a:rPr lang="is-IS" sz="3200" b="1" dirty="0">
                <a:latin typeface="Futura Medium" panose="020B0602020204020303" pitchFamily="34" charset="-79"/>
                <a:cs typeface="Futura Medium" panose="020B0602020204020303" pitchFamily="34" charset="-79"/>
              </a:rPr>
              <a:t>Lög nr 38/2018, um þjónustu við fatlað fólk með langvarandi stuðningsþarfir. / Lög um félagsþjónustu sveitarfélaga. </a:t>
            </a:r>
            <a:r>
              <a:rPr lang="is-IS" sz="1400" b="1" dirty="0">
                <a:latin typeface="Futura Medium" panose="020B0602020204020303" pitchFamily="34" charset="-79"/>
                <a:cs typeface="Futura Medium" panose="020B0602020204020303" pitchFamily="34" charset="-79"/>
              </a:rPr>
              <a:t>(Gildistaka 1. okt. 2018)</a:t>
            </a:r>
            <a:endParaRPr lang="is-IS" b="1" dirty="0">
              <a:latin typeface="Futura Medium" panose="020B0602020204020303" pitchFamily="34" charset="-79"/>
              <a:cs typeface="Futura Medium" panose="020B0602020204020303" pitchFamily="34" charset="-79"/>
            </a:endParaRPr>
          </a:p>
          <a:p>
            <a:pPr marL="0" indent="0" algn="just">
              <a:buNone/>
            </a:pPr>
            <a:r>
              <a:rPr lang="is-IS" sz="2400" u="sng" dirty="0">
                <a:latin typeface="Futura Medium" panose="020B0602020204020303" pitchFamily="34" charset="-79"/>
                <a:cs typeface="Futura Medium" panose="020B0602020204020303" pitchFamily="34" charset="-79"/>
              </a:rPr>
              <a:t>„Við framkvæmd laga þessara </a:t>
            </a:r>
            <a:r>
              <a:rPr lang="is-IS" sz="2400" b="1" u="sng" dirty="0">
                <a:latin typeface="Futura Medium" panose="020B0602020204020303" pitchFamily="34" charset="-79"/>
                <a:cs typeface="Futura Medium" panose="020B0602020204020303" pitchFamily="34" charset="-79"/>
              </a:rPr>
              <a:t>skal framfylgt</a:t>
            </a:r>
            <a:r>
              <a:rPr lang="is-IS" sz="2400" b="1" dirty="0">
                <a:latin typeface="Futura Medium" panose="020B0602020204020303" pitchFamily="34" charset="-79"/>
                <a:cs typeface="Futura Medium" panose="020B0602020204020303" pitchFamily="34" charset="-79"/>
              </a:rPr>
              <a:t> </a:t>
            </a:r>
            <a:r>
              <a:rPr lang="is-IS" sz="2400" dirty="0">
                <a:latin typeface="Futura Medium" panose="020B0602020204020303" pitchFamily="34" charset="-79"/>
                <a:cs typeface="Futura Medium" panose="020B0602020204020303" pitchFamily="34" charset="-79"/>
              </a:rPr>
              <a:t>þeim alþjóðlegu skuldbindingum sem íslensk stjórnvöld hafa gengist undir, einkum </a:t>
            </a:r>
            <a:r>
              <a:rPr lang="is-IS" sz="2400" u="sng" dirty="0">
                <a:latin typeface="Futura Medium" panose="020B0602020204020303" pitchFamily="34" charset="-79"/>
                <a:cs typeface="Futura Medium" panose="020B0602020204020303" pitchFamily="34" charset="-79"/>
              </a:rPr>
              <a:t>samningi Sameinuðu þjóðanna um réttindi fatlaðs fólks</a:t>
            </a:r>
            <a:r>
              <a:rPr lang="is-IS" sz="2400" dirty="0">
                <a:latin typeface="Futura Medium" panose="020B0602020204020303" pitchFamily="34" charset="-79"/>
                <a:cs typeface="Futura Medium" panose="020B0602020204020303" pitchFamily="34" charset="-79"/>
              </a:rPr>
              <a:t>.“</a:t>
            </a:r>
          </a:p>
          <a:p>
            <a:pPr algn="just"/>
            <a:r>
              <a:rPr lang="is-IS" sz="2400" dirty="0">
                <a:cs typeface="Futura Medium" panose="020B0602020204020303" pitchFamily="34" charset="-79"/>
              </a:rPr>
              <a:t>Hert á skyldunni til að </a:t>
            </a:r>
            <a:r>
              <a:rPr lang="is-IS" sz="2400" b="1" dirty="0">
                <a:cs typeface="Futura Medium" panose="020B0602020204020303" pitchFamily="34" charset="-79"/>
              </a:rPr>
              <a:t>framfylgja</a:t>
            </a:r>
            <a:r>
              <a:rPr lang="is-IS" sz="2400" dirty="0">
                <a:cs typeface="Futura Medium" panose="020B0602020204020303" pitchFamily="34" charset="-79"/>
              </a:rPr>
              <a:t> samningnum. - Orðalag í núgildandi lögum: „...</a:t>
            </a:r>
            <a:r>
              <a:rPr lang="is-IS" sz="2400" dirty="0"/>
              <a:t> skal tekið mið af ...“.</a:t>
            </a:r>
          </a:p>
          <a:p>
            <a:pPr algn="just"/>
            <a:r>
              <a:rPr lang="is-IS" sz="2400" dirty="0"/>
              <a:t>Skyldan tekin líka inn í félagsþjónustulögin. – („innleiðing samnings SÞ um réttindi fatlaðs fólks. ...“).</a:t>
            </a:r>
          </a:p>
          <a:p>
            <a:pPr algn="just"/>
            <a:r>
              <a:rPr lang="is-IS" sz="2400" dirty="0"/>
              <a:t>Túlkun ráðuneytis, úrskurðarnefndar velferðarmála, umboðsmanns Alþingis, dómstóla. - (Álit UA í máli varðandi ferðaþjónustu).</a:t>
            </a:r>
          </a:p>
          <a:p>
            <a:pPr marL="0" indent="0" algn="just">
              <a:buNone/>
            </a:pPr>
            <a:endParaRPr lang="is-IS" sz="2400" dirty="0">
              <a:cs typeface="Futura Medium" panose="020B0602020204020303" pitchFamily="34" charset="-79"/>
            </a:endParaRPr>
          </a:p>
        </p:txBody>
      </p:sp>
      <p:sp>
        <p:nvSpPr>
          <p:cNvPr id="7" name="Rectangle 6">
            <a:extLst>
              <a:ext uri="{FF2B5EF4-FFF2-40B4-BE49-F238E27FC236}">
                <a16:creationId xmlns:a16="http://schemas.microsoft.com/office/drawing/2014/main" id="{D0BAC979-859E-BE42-9BAB-F61AFDE76845}"/>
              </a:ext>
            </a:extLst>
          </p:cNvPr>
          <p:cNvSpPr/>
          <p:nvPr/>
        </p:nvSpPr>
        <p:spPr>
          <a:xfrm rot="2393916">
            <a:off x="-112923" y="-238725"/>
            <a:ext cx="459708" cy="914430"/>
          </a:xfrm>
          <a:prstGeom prst="rect">
            <a:avLst/>
          </a:prstGeom>
          <a:solidFill>
            <a:srgbClr val="198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764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1C8AE1E-8EDA-C84B-B4A4-980E5CCF63F9}"/>
              </a:ext>
            </a:extLst>
          </p:cNvPr>
          <p:cNvSpPr/>
          <p:nvPr/>
        </p:nvSpPr>
        <p:spPr>
          <a:xfrm>
            <a:off x="0" y="0"/>
            <a:ext cx="12192000" cy="6858000"/>
          </a:xfrm>
          <a:prstGeom prst="rect">
            <a:avLst/>
          </a:prstGeom>
          <a:solidFill>
            <a:srgbClr val="F5F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93DCD28-34E1-284F-A1AB-EFF8D058ED31}"/>
              </a:ext>
            </a:extLst>
          </p:cNvPr>
          <p:cNvSpPr>
            <a:spLocks noGrp="1"/>
          </p:cNvSpPr>
          <p:nvPr>
            <p:ph type="ctrTitle"/>
          </p:nvPr>
        </p:nvSpPr>
        <p:spPr>
          <a:xfrm>
            <a:off x="3291456" y="1122363"/>
            <a:ext cx="9144000" cy="2387600"/>
          </a:xfrm>
        </p:spPr>
        <p:txBody>
          <a:bodyPr/>
          <a:lstStyle/>
          <a:p>
            <a:r>
              <a:rPr lang="en-US" dirty="0"/>
              <a:t> </a:t>
            </a:r>
          </a:p>
        </p:txBody>
      </p:sp>
      <p:sp>
        <p:nvSpPr>
          <p:cNvPr id="7" name="Subtitle 6">
            <a:extLst>
              <a:ext uri="{FF2B5EF4-FFF2-40B4-BE49-F238E27FC236}">
                <a16:creationId xmlns:a16="http://schemas.microsoft.com/office/drawing/2014/main" id="{F0B86299-0706-ED4D-B909-E8E416A94545}"/>
              </a:ext>
            </a:extLst>
          </p:cNvPr>
          <p:cNvSpPr>
            <a:spLocks noGrp="1"/>
          </p:cNvSpPr>
          <p:nvPr>
            <p:ph type="subTitle" idx="1"/>
          </p:nvPr>
        </p:nvSpPr>
        <p:spPr>
          <a:xfrm>
            <a:off x="3291456" y="3602038"/>
            <a:ext cx="9144000" cy="1655762"/>
          </a:xfrm>
        </p:spPr>
        <p:txBody>
          <a:bodyPr/>
          <a:lstStyle/>
          <a:p>
            <a:r>
              <a:rPr lang="en-US" dirty="0"/>
              <a:t> </a:t>
            </a:r>
          </a:p>
        </p:txBody>
      </p:sp>
      <p:sp>
        <p:nvSpPr>
          <p:cNvPr id="6" name="Title 1">
            <a:extLst>
              <a:ext uri="{FF2B5EF4-FFF2-40B4-BE49-F238E27FC236}">
                <a16:creationId xmlns:a16="http://schemas.microsoft.com/office/drawing/2014/main" id="{F1CAE1FC-2C74-4EF8-8862-62E184BD3602}"/>
              </a:ext>
            </a:extLst>
          </p:cNvPr>
          <p:cNvSpPr txBox="1">
            <a:spLocks/>
          </p:cNvSpPr>
          <p:nvPr/>
        </p:nvSpPr>
        <p:spPr>
          <a:xfrm>
            <a:off x="838200" y="365125"/>
            <a:ext cx="105156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s-IS" dirty="0"/>
              <a:t>Skylda stjórnvalda til </a:t>
            </a:r>
            <a:r>
              <a:rPr lang="is-IS" u="sng" dirty="0"/>
              <a:t>samráðs</a:t>
            </a:r>
            <a:r>
              <a:rPr lang="is-IS" dirty="0"/>
              <a:t> við fatlað fólk og samtök.</a:t>
            </a:r>
          </a:p>
        </p:txBody>
      </p:sp>
      <p:sp>
        <p:nvSpPr>
          <p:cNvPr id="8" name="Content Placeholder 2">
            <a:extLst>
              <a:ext uri="{FF2B5EF4-FFF2-40B4-BE49-F238E27FC236}">
                <a16:creationId xmlns:a16="http://schemas.microsoft.com/office/drawing/2014/main" id="{A61A820B-59EE-47C5-A201-81C67460D98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s-IS" u="sng" dirty="0"/>
              <a:t>Samningur SÞ:</a:t>
            </a:r>
          </a:p>
          <a:p>
            <a:pPr marL="342900" indent="-342900" algn="l">
              <a:buFont typeface="Arial" panose="020B0604020202020204" pitchFamily="34" charset="0"/>
              <a:buChar char="•"/>
            </a:pPr>
            <a:r>
              <a:rPr lang="is-IS" dirty="0"/>
              <a:t>„Þegar aðildarríkin undirbúa löggjöf sína og stefnu samningi þessum til framkvæmdar og vinna að því að taka ákvarðanir um málefni sem varða fatlað fólk skulu þau hafa náið samráð við fatlað fólk og tryggja virka þátttöku þess, einnig fatlaðra barna, með milligöngu samtaka sem koma fram fyrir þess hönd.“</a:t>
            </a:r>
          </a:p>
          <a:p>
            <a:pPr marL="342900" indent="-342900" algn="l">
              <a:buFont typeface="Arial" panose="020B0604020202020204" pitchFamily="34" charset="0"/>
              <a:buChar char="•"/>
            </a:pPr>
            <a:r>
              <a:rPr lang="is-IS" b="1" u="sng" dirty="0"/>
              <a:t>Á við um öll svið sem samningur SÞ tekur til.</a:t>
            </a:r>
            <a:br>
              <a:rPr lang="is-IS" dirty="0"/>
            </a:br>
            <a:endParaRPr lang="is-IS" dirty="0"/>
          </a:p>
          <a:p>
            <a:pPr algn="l"/>
            <a:r>
              <a:rPr lang="is-IS" u="sng" dirty="0"/>
              <a:t>Lög um þjónustu við fatlað fólk með langvarandi stuðningsþarfir og lög um félagsþjónustu sveitarfélaga:</a:t>
            </a:r>
          </a:p>
          <a:p>
            <a:pPr marL="342900" indent="-342900" algn="l">
              <a:buFont typeface="Arial" panose="020B0604020202020204" pitchFamily="34" charset="0"/>
              <a:buChar char="•"/>
            </a:pPr>
            <a:r>
              <a:rPr lang="is-IS" dirty="0"/>
              <a:t>„Þá skulu stjórnvöld tryggja að fatlað fólk, </a:t>
            </a:r>
            <a:r>
              <a:rPr lang="is-IS" dirty="0" err="1"/>
              <a:t>þ.m.t</a:t>
            </a:r>
            <a:r>
              <a:rPr lang="is-IS" dirty="0"/>
              <a:t>. hagsmunasamtök þess, hafi áhrif á stefnumörkun og ákvarðanir er varða málefni þess.“</a:t>
            </a:r>
          </a:p>
        </p:txBody>
      </p:sp>
    </p:spTree>
    <p:extLst>
      <p:ext uri="{BB962C8B-B14F-4D97-AF65-F5344CB8AC3E}">
        <p14:creationId xmlns:p14="http://schemas.microsoft.com/office/powerpoint/2010/main" val="180270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3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82FD-8502-43C0-937A-3C308F4E4494}"/>
              </a:ext>
            </a:extLst>
          </p:cNvPr>
          <p:cNvSpPr>
            <a:spLocks noGrp="1"/>
          </p:cNvSpPr>
          <p:nvPr>
            <p:ph type="title"/>
          </p:nvPr>
        </p:nvSpPr>
        <p:spPr/>
        <p:txBody>
          <a:bodyPr>
            <a:normAutofit/>
          </a:bodyPr>
          <a:lstStyle/>
          <a:p>
            <a:r>
              <a:rPr lang="is-IS" sz="4800" dirty="0"/>
              <a:t>Viðhorf. – Fordómar.</a:t>
            </a:r>
          </a:p>
        </p:txBody>
      </p:sp>
      <p:sp>
        <p:nvSpPr>
          <p:cNvPr id="3" name="Content Placeholder 2">
            <a:extLst>
              <a:ext uri="{FF2B5EF4-FFF2-40B4-BE49-F238E27FC236}">
                <a16:creationId xmlns:a16="http://schemas.microsoft.com/office/drawing/2014/main" id="{6A9AC053-47A9-4407-AEC5-7ACD26D25CFF}"/>
              </a:ext>
            </a:extLst>
          </p:cNvPr>
          <p:cNvSpPr>
            <a:spLocks noGrp="1"/>
          </p:cNvSpPr>
          <p:nvPr>
            <p:ph idx="1"/>
          </p:nvPr>
        </p:nvSpPr>
        <p:spPr/>
        <p:txBody>
          <a:bodyPr>
            <a:normAutofit fontScale="62500" lnSpcReduction="20000"/>
          </a:bodyPr>
          <a:lstStyle/>
          <a:p>
            <a:pPr marL="0" indent="0">
              <a:buNone/>
            </a:pPr>
            <a:r>
              <a:rPr lang="is-IS" sz="3800" b="1" dirty="0"/>
              <a:t>8. gr. samnings SÞ. - </a:t>
            </a:r>
            <a:r>
              <a:rPr lang="is-IS" sz="3800" b="1" u="sng" dirty="0"/>
              <a:t>Vitundarvakning.</a:t>
            </a:r>
          </a:p>
          <a:p>
            <a:pPr marL="0" indent="0">
              <a:buNone/>
            </a:pPr>
            <a:r>
              <a:rPr lang="is-IS" dirty="0"/>
              <a:t>   </a:t>
            </a:r>
            <a:r>
              <a:rPr lang="is-IS" sz="2900" dirty="0"/>
              <a:t>  1.      Aðildarríkin skuldbinda sig til þess að samþykkja tafarlausar, árangursríkar og viðeig­andi ráðstafanir: </a:t>
            </a:r>
            <a:br>
              <a:rPr lang="is-IS" sz="2900" dirty="0"/>
            </a:br>
            <a:r>
              <a:rPr lang="is-IS" sz="2900" dirty="0"/>
              <a:t>       a)      til þess að stuðla að vitundarvakningu alls staðar innan samfélagsins, einnig á vett­vangi fjölskyldunnar, um fatlað fólk og að auka virðingu fyrir réttindum og mannlegri reisn þess, </a:t>
            </a:r>
            <a:br>
              <a:rPr lang="is-IS" sz="2900" dirty="0"/>
            </a:br>
            <a:r>
              <a:rPr lang="is-IS" sz="2900" dirty="0"/>
              <a:t>       b)      til þess að vinna á móti staðalímyndum, fordómum og skaðlegum venjum sem tengjast fötluðu fólki, einnig þeim sem eru reist á kyni og aldri, á öllum sviðum lífsins, </a:t>
            </a:r>
            <a:br>
              <a:rPr lang="is-IS" sz="2900" dirty="0"/>
            </a:br>
            <a:r>
              <a:rPr lang="is-IS" sz="2900" dirty="0"/>
              <a:t>       c)      til þess að stuðla að vitund um getu og framlag fatlaðs fólks. </a:t>
            </a:r>
            <a:br>
              <a:rPr lang="is-IS" sz="2900" dirty="0"/>
            </a:br>
            <a:r>
              <a:rPr lang="is-IS" sz="2900" dirty="0"/>
              <a:t>     2.      Meðal aðgerða í þessu skyni má nefna: </a:t>
            </a:r>
            <a:br>
              <a:rPr lang="is-IS" sz="2900" dirty="0"/>
            </a:br>
            <a:r>
              <a:rPr lang="is-IS" sz="2900" dirty="0"/>
              <a:t>       a)      að hefja og vinna stöðugt að átaksverkefnum um vitundarvakningu hjá almenningi sem miða að því: </a:t>
            </a:r>
            <a:br>
              <a:rPr lang="is-IS" sz="2900" dirty="0"/>
            </a:br>
            <a:r>
              <a:rPr lang="is-IS" sz="2900" dirty="0"/>
              <a:t>                  i.      að gera almenning móttækilegan fyrir réttindum fatlaðs fólks, </a:t>
            </a:r>
            <a:br>
              <a:rPr lang="is-IS" sz="2900" dirty="0"/>
            </a:br>
            <a:r>
              <a:rPr lang="is-IS" sz="2900" dirty="0"/>
              <a:t>                  ii.      að stuðla að jákvæðri ímynd fatlaðs fólks og efla vitund í samfélaginu um málefni þess, </a:t>
            </a:r>
            <a:br>
              <a:rPr lang="is-IS" sz="2900" dirty="0"/>
            </a:br>
            <a:r>
              <a:rPr lang="is-IS" sz="2900" dirty="0"/>
              <a:t>                  iii.      að stuðla að því að kunnátta, verðleikar og geta fatlaðs fólks séu viðurkennd í ríkari mæli, enn fremur framlag þess til vinnustaða og vinnumarkaðarins, </a:t>
            </a:r>
            <a:br>
              <a:rPr lang="is-IS" sz="2900" dirty="0"/>
            </a:br>
            <a:r>
              <a:rPr lang="is-IS" sz="2900" dirty="0"/>
              <a:t>       b)      að ýta undir það viðhorf á öllum skólastigum, meðal annars hjá öllum börnum frá unga aldri, að virða beri réttindi fatlaðs fólks, </a:t>
            </a:r>
            <a:br>
              <a:rPr lang="is-IS" sz="2900" dirty="0"/>
            </a:br>
            <a:r>
              <a:rPr lang="is-IS" sz="2900" dirty="0"/>
              <a:t>       c)      að hvetja fjölmiðla af hvaða gerð sem er til þess að gefa þá mynd af fötluðu fólki sem samræmist tilgangi samnings þessa, </a:t>
            </a:r>
            <a:br>
              <a:rPr lang="is-IS" sz="2900" dirty="0"/>
            </a:br>
            <a:r>
              <a:rPr lang="is-IS" sz="2900" dirty="0"/>
              <a:t>       d)      að stuðla að því að gerðar séu þjálfunaráætlanir um vitundarvakningu sem varða fatlað fólk og réttindi þess. </a:t>
            </a:r>
          </a:p>
          <a:p>
            <a:endParaRPr lang="is-IS" dirty="0"/>
          </a:p>
        </p:txBody>
      </p:sp>
    </p:spTree>
    <p:extLst>
      <p:ext uri="{BB962C8B-B14F-4D97-AF65-F5344CB8AC3E}">
        <p14:creationId xmlns:p14="http://schemas.microsoft.com/office/powerpoint/2010/main" val="342572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3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6100-3731-4670-BBF1-125779CAB871}"/>
              </a:ext>
            </a:extLst>
          </p:cNvPr>
          <p:cNvSpPr>
            <a:spLocks noGrp="1"/>
          </p:cNvSpPr>
          <p:nvPr>
            <p:ph type="title"/>
          </p:nvPr>
        </p:nvSpPr>
        <p:spPr/>
        <p:txBody>
          <a:bodyPr/>
          <a:lstStyle/>
          <a:p>
            <a:r>
              <a:rPr lang="is-IS" dirty="0"/>
              <a:t>Mikilvæg lög m.t.t. mannréttinda fatlaðs fólks. – Eftirlitsskyldur stjórnvalda.</a:t>
            </a:r>
          </a:p>
        </p:txBody>
      </p:sp>
      <p:sp>
        <p:nvSpPr>
          <p:cNvPr id="3" name="Content Placeholder 2">
            <a:extLst>
              <a:ext uri="{FF2B5EF4-FFF2-40B4-BE49-F238E27FC236}">
                <a16:creationId xmlns:a16="http://schemas.microsoft.com/office/drawing/2014/main" id="{5311B548-129F-4712-AE01-143F8FE6E371}"/>
              </a:ext>
            </a:extLst>
          </p:cNvPr>
          <p:cNvSpPr>
            <a:spLocks noGrp="1"/>
          </p:cNvSpPr>
          <p:nvPr>
            <p:ph idx="1"/>
          </p:nvPr>
        </p:nvSpPr>
        <p:spPr/>
        <p:txBody>
          <a:bodyPr>
            <a:normAutofit fontScale="77500" lnSpcReduction="20000"/>
          </a:bodyPr>
          <a:lstStyle/>
          <a:p>
            <a:pPr marL="0" indent="0">
              <a:buNone/>
            </a:pPr>
            <a:r>
              <a:rPr lang="is-IS" sz="2900" b="1" dirty="0"/>
              <a:t>Stjórnsýslulög</a:t>
            </a:r>
          </a:p>
          <a:p>
            <a:r>
              <a:rPr lang="is-IS" u="sng" dirty="0"/>
              <a:t>Krafa um mjög vandaða stjórnsýsluhætti og skilvirkt eftirlit stjórnvalda þegar mál varða mannréttindi og berskjaldaðir hópar fólks eiga í hlut.</a:t>
            </a:r>
          </a:p>
          <a:p>
            <a:pPr marL="0" indent="0">
              <a:buNone/>
            </a:pPr>
            <a:endParaRPr lang="is-IS" u="sng" dirty="0"/>
          </a:p>
          <a:p>
            <a:pPr marL="457200" indent="-457200"/>
            <a:r>
              <a:rPr lang="is-IS" sz="2400" dirty="0"/>
              <a:t>Eftirlit sveitarfélaga.</a:t>
            </a:r>
          </a:p>
          <a:p>
            <a:pPr marL="457200" indent="-457200"/>
            <a:r>
              <a:rPr lang="is-IS" sz="2400" dirty="0"/>
              <a:t>Eftirlitsskyldur ráðuneyta.</a:t>
            </a:r>
          </a:p>
          <a:p>
            <a:pPr marL="457200" indent="-457200"/>
            <a:r>
              <a:rPr lang="is-IS" sz="2400" dirty="0"/>
              <a:t>Áherslur umboðsmanns Alþingis á mannréttindi, sbr. nýleg álit.</a:t>
            </a:r>
          </a:p>
          <a:p>
            <a:pPr marL="457200" indent="-457200"/>
            <a:r>
              <a:rPr lang="is-IS" sz="2400" dirty="0"/>
              <a:t>Úrskurðir úrskurðarnefndar velferðarmála.</a:t>
            </a:r>
          </a:p>
          <a:p>
            <a:pPr marL="457200" indent="-457200"/>
            <a:r>
              <a:rPr lang="is-IS" sz="2400" dirty="0"/>
              <a:t>Dómstólar.</a:t>
            </a:r>
          </a:p>
          <a:p>
            <a:pPr marL="457200" indent="-457200"/>
            <a:r>
              <a:rPr lang="is-IS" sz="2400" dirty="0"/>
              <a:t>Mannréttindadómstóll Evrópu.</a:t>
            </a:r>
          </a:p>
          <a:p>
            <a:endParaRPr lang="is-IS" sz="2400" dirty="0"/>
          </a:p>
          <a:p>
            <a:r>
              <a:rPr lang="is-IS" sz="2400" dirty="0"/>
              <a:t>Lög um jafna meðferð á vinnumarkaði – Jafnréttisstofa.</a:t>
            </a:r>
          </a:p>
          <a:p>
            <a:r>
              <a:rPr lang="is-IS" sz="2400" dirty="0"/>
              <a:t>Lög um persónuvernd og vinnslu persónupplýsinga. – Persónuvernd. </a:t>
            </a:r>
          </a:p>
          <a:p>
            <a:endParaRPr lang="is-IS" dirty="0"/>
          </a:p>
        </p:txBody>
      </p:sp>
    </p:spTree>
    <p:extLst>
      <p:ext uri="{BB962C8B-B14F-4D97-AF65-F5344CB8AC3E}">
        <p14:creationId xmlns:p14="http://schemas.microsoft.com/office/powerpoint/2010/main" val="162970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61855A-3764-634E-8625-279AFC6CFCDD}"/>
              </a:ext>
            </a:extLst>
          </p:cNvPr>
          <p:cNvSpPr/>
          <p:nvPr/>
        </p:nvSpPr>
        <p:spPr>
          <a:xfrm>
            <a:off x="-1" y="0"/>
            <a:ext cx="12192001" cy="6858000"/>
          </a:xfrm>
          <a:prstGeom prst="rect">
            <a:avLst/>
          </a:prstGeom>
          <a:solidFill>
            <a:srgbClr val="F5F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91916" y="3409950"/>
            <a:ext cx="9861883" cy="3025963"/>
          </a:xfrm>
        </p:spPr>
        <p:txBody>
          <a:bodyPr>
            <a:normAutofit fontScale="25000" lnSpcReduction="20000"/>
          </a:bodyPr>
          <a:lstStyle/>
          <a:p>
            <a:pPr algn="just"/>
            <a:r>
              <a:rPr lang="is-IS" sz="8000" b="1" dirty="0">
                <a:cs typeface="Futura Medium" panose="020B0602020204020303" pitchFamily="34" charset="-79"/>
              </a:rPr>
              <a:t>Hvernig verja dómstólar efnahagsleg og félagsleg mannréttindi? - </a:t>
            </a:r>
            <a:r>
              <a:rPr lang="is-IS" sz="6400" dirty="0">
                <a:cs typeface="Futura Medium" panose="020B0602020204020303" pitchFamily="34" charset="-79"/>
              </a:rPr>
              <a:t>Viðbrögð löggjafans?</a:t>
            </a:r>
          </a:p>
          <a:p>
            <a:pPr algn="just"/>
            <a:r>
              <a:rPr lang="is-IS" sz="8000" b="1" dirty="0">
                <a:cs typeface="Futura Medium" panose="020B0602020204020303" pitchFamily="34" charset="-79"/>
              </a:rPr>
              <a:t>Fullgilding valkvæðs viðauka við samning SÞ</a:t>
            </a:r>
            <a:r>
              <a:rPr lang="is-IS" sz="6400" dirty="0">
                <a:cs typeface="Futura Medium" panose="020B0602020204020303" pitchFamily="34" charset="-79"/>
              </a:rPr>
              <a:t>. – Kæruleið til eftirlitsnefndar hafi innlendar leiðir verið „tæmdar“. – Þingsályktunartillaga.</a:t>
            </a:r>
          </a:p>
          <a:p>
            <a:pPr algn="just"/>
            <a:r>
              <a:rPr lang="is-IS" sz="8000" b="1" dirty="0">
                <a:cs typeface="Futura Medium" panose="020B0602020204020303" pitchFamily="34" charset="-79"/>
              </a:rPr>
              <a:t>Lögfesting samnings SÞ</a:t>
            </a:r>
            <a:r>
              <a:rPr lang="is-IS" sz="6400" dirty="0">
                <a:cs typeface="Futura Medium" panose="020B0602020204020303" pitchFamily="34" charset="-79"/>
              </a:rPr>
              <a:t>. - Taka hann í íslensk lög eins og gert hefur verið við Barnasáttmála SÞ. – Þingsályktunartillaga.</a:t>
            </a:r>
          </a:p>
          <a:p>
            <a:pPr marL="0" indent="0" algn="just">
              <a:buNone/>
            </a:pPr>
            <a:r>
              <a:rPr lang="is-IS" sz="8000" b="1" u="sng" dirty="0">
                <a:cs typeface="Futura Medium" panose="020B0602020204020303" pitchFamily="34" charset="-79"/>
              </a:rPr>
              <a:t>Að lokum þetta:</a:t>
            </a:r>
          </a:p>
          <a:p>
            <a:r>
              <a:rPr lang="is-IS" sz="6400" dirty="0">
                <a:cs typeface="Futura Medium" panose="020B0602020204020303" pitchFamily="34" charset="-79"/>
              </a:rPr>
              <a:t>Ríki og sveitarfélögum er skylt að forgangsraða verkefnum og fjárveitingum m.t.t. mikilvægis þeirra í skilningi mannréttindaskuldbindinga og laga.</a:t>
            </a:r>
          </a:p>
          <a:p>
            <a:r>
              <a:rPr lang="is-IS" sz="6400" dirty="0">
                <a:cs typeface="Futura Medium" panose="020B0602020204020303" pitchFamily="34" charset="-79"/>
              </a:rPr>
              <a:t>Hafi ríkið ekki tryggt sveitarfélögum það fjármagn sem þau telja sanngjarnt og nauðsynlegt verða þau að eiga það við ríkið. </a:t>
            </a:r>
          </a:p>
          <a:p>
            <a:r>
              <a:rPr lang="is-IS" sz="6400" b="1" dirty="0">
                <a:cs typeface="Futura Medium" panose="020B0602020204020303" pitchFamily="34" charset="-79"/>
              </a:rPr>
              <a:t>Samningur SÞ er mjög gagnlegt og öflugt tæki </a:t>
            </a:r>
            <a:r>
              <a:rPr lang="is-IS" sz="6400" dirty="0">
                <a:cs typeface="Futura Medium" panose="020B0602020204020303" pitchFamily="34" charset="-79"/>
              </a:rPr>
              <a:t>fyrir stjórnvöld ríkis og sveitarfélaga sem vilja standa sig vel í mannréttindamálum.</a:t>
            </a:r>
          </a:p>
          <a:p>
            <a:endParaRPr lang="is-IS" sz="2000" dirty="0">
              <a:latin typeface="Futura Medium" panose="020B0602020204020303" pitchFamily="34" charset="-79"/>
              <a:cs typeface="Futura Medium" panose="020B0602020204020303" pitchFamily="34" charset="-79"/>
            </a:endParaRPr>
          </a:p>
          <a:p>
            <a:endParaRPr lang="is-IS" sz="2000" dirty="0">
              <a:latin typeface="Futura Medium" panose="020B0602020204020303" pitchFamily="34" charset="-79"/>
              <a:cs typeface="Futura Medium" panose="020B0602020204020303" pitchFamily="34" charset="-79"/>
            </a:endParaRPr>
          </a:p>
        </p:txBody>
      </p:sp>
      <p:sp>
        <p:nvSpPr>
          <p:cNvPr id="6" name="Title 1">
            <a:extLst>
              <a:ext uri="{FF2B5EF4-FFF2-40B4-BE49-F238E27FC236}">
                <a16:creationId xmlns:a16="http://schemas.microsoft.com/office/drawing/2014/main" id="{7584A9BF-E3C1-F943-BA31-1F50411A329C}"/>
              </a:ext>
            </a:extLst>
          </p:cNvPr>
          <p:cNvSpPr txBox="1">
            <a:spLocks/>
          </p:cNvSpPr>
          <p:nvPr/>
        </p:nvSpPr>
        <p:spPr>
          <a:xfrm>
            <a:off x="0" y="108267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s-IS" sz="4000" dirty="0">
                <a:latin typeface="Futura Medium" panose="020B0602020204020303" pitchFamily="34" charset="-79"/>
                <a:cs typeface="Futura Medium" panose="020B0602020204020303" pitchFamily="34" charset="-79"/>
              </a:rPr>
              <a:t>Betri vernd mannréttinda fatlaðs fólks.</a:t>
            </a:r>
          </a:p>
        </p:txBody>
      </p:sp>
      <p:sp>
        <p:nvSpPr>
          <p:cNvPr id="9" name="Rectangle 8">
            <a:extLst>
              <a:ext uri="{FF2B5EF4-FFF2-40B4-BE49-F238E27FC236}">
                <a16:creationId xmlns:a16="http://schemas.microsoft.com/office/drawing/2014/main" id="{8F827506-9B20-DF4B-9430-0C49BD4B2833}"/>
              </a:ext>
            </a:extLst>
          </p:cNvPr>
          <p:cNvSpPr/>
          <p:nvPr/>
        </p:nvSpPr>
        <p:spPr>
          <a:xfrm rot="2393916">
            <a:off x="-112923" y="-238725"/>
            <a:ext cx="459708" cy="914430"/>
          </a:xfrm>
          <a:prstGeom prst="rect">
            <a:avLst/>
          </a:prstGeom>
          <a:solidFill>
            <a:srgbClr val="198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986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1C8AE1E-8EDA-C84B-B4A4-980E5CCF63F9}"/>
              </a:ext>
            </a:extLst>
          </p:cNvPr>
          <p:cNvSpPr/>
          <p:nvPr/>
        </p:nvSpPr>
        <p:spPr>
          <a:xfrm>
            <a:off x="0" y="0"/>
            <a:ext cx="12192000" cy="6858000"/>
          </a:xfrm>
          <a:prstGeom prst="rect">
            <a:avLst/>
          </a:prstGeom>
          <a:solidFill>
            <a:srgbClr val="F5F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93DCD28-34E1-284F-A1AB-EFF8D058ED31}"/>
              </a:ext>
            </a:extLst>
          </p:cNvPr>
          <p:cNvSpPr>
            <a:spLocks noGrp="1"/>
          </p:cNvSpPr>
          <p:nvPr>
            <p:ph type="ctrTitle"/>
          </p:nvPr>
        </p:nvSpPr>
        <p:spPr>
          <a:xfrm>
            <a:off x="3291456" y="1122363"/>
            <a:ext cx="9144000" cy="2387600"/>
          </a:xfrm>
        </p:spPr>
        <p:txBody>
          <a:bodyPr/>
          <a:lstStyle/>
          <a:p>
            <a:r>
              <a:rPr lang="en-US" dirty="0"/>
              <a:t> </a:t>
            </a:r>
          </a:p>
        </p:txBody>
      </p:sp>
      <p:sp>
        <p:nvSpPr>
          <p:cNvPr id="7" name="Subtitle 6">
            <a:extLst>
              <a:ext uri="{FF2B5EF4-FFF2-40B4-BE49-F238E27FC236}">
                <a16:creationId xmlns:a16="http://schemas.microsoft.com/office/drawing/2014/main" id="{F0B86299-0706-ED4D-B909-E8E416A94545}"/>
              </a:ext>
            </a:extLst>
          </p:cNvPr>
          <p:cNvSpPr>
            <a:spLocks noGrp="1"/>
          </p:cNvSpPr>
          <p:nvPr>
            <p:ph type="subTitle" idx="1"/>
          </p:nvPr>
        </p:nvSpPr>
        <p:spPr>
          <a:xfrm>
            <a:off x="3291456" y="3602038"/>
            <a:ext cx="9144000" cy="1655762"/>
          </a:xfrm>
        </p:spPr>
        <p:txBody>
          <a:bodyPr/>
          <a:lstStyle/>
          <a:p>
            <a:r>
              <a:rPr lang="en-US" dirty="0"/>
              <a:t> </a:t>
            </a:r>
          </a:p>
        </p:txBody>
      </p:sp>
      <p:pic>
        <p:nvPicPr>
          <p:cNvPr id="2" name="Picture 1">
            <a:extLst>
              <a:ext uri="{FF2B5EF4-FFF2-40B4-BE49-F238E27FC236}">
                <a16:creationId xmlns:a16="http://schemas.microsoft.com/office/drawing/2014/main" id="{A36A932B-9934-9249-ADF0-E82C43C0E83E}"/>
              </a:ext>
            </a:extLst>
          </p:cNvPr>
          <p:cNvPicPr>
            <a:picLocks noChangeAspect="1"/>
          </p:cNvPicPr>
          <p:nvPr/>
        </p:nvPicPr>
        <p:blipFill>
          <a:blip r:embed="rId3"/>
          <a:stretch>
            <a:fillRect/>
          </a:stretch>
        </p:blipFill>
        <p:spPr>
          <a:xfrm>
            <a:off x="3291456" y="1956023"/>
            <a:ext cx="5340000" cy="3061147"/>
          </a:xfrm>
          <a:prstGeom prst="rect">
            <a:avLst/>
          </a:prstGeom>
        </p:spPr>
      </p:pic>
    </p:spTree>
    <p:extLst>
      <p:ext uri="{BB962C8B-B14F-4D97-AF65-F5344CB8AC3E}">
        <p14:creationId xmlns:p14="http://schemas.microsoft.com/office/powerpoint/2010/main" val="1652060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1C8AE1E-8EDA-C84B-B4A4-980E5CCF63F9}"/>
              </a:ext>
            </a:extLst>
          </p:cNvPr>
          <p:cNvSpPr/>
          <p:nvPr/>
        </p:nvSpPr>
        <p:spPr>
          <a:xfrm>
            <a:off x="0" y="0"/>
            <a:ext cx="12192000" cy="6858000"/>
          </a:xfrm>
          <a:prstGeom prst="rect">
            <a:avLst/>
          </a:prstGeom>
          <a:solidFill>
            <a:srgbClr val="F5F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93DCD28-34E1-284F-A1AB-EFF8D058ED31}"/>
              </a:ext>
            </a:extLst>
          </p:cNvPr>
          <p:cNvSpPr>
            <a:spLocks noGrp="1"/>
          </p:cNvSpPr>
          <p:nvPr>
            <p:ph type="ctrTitle"/>
          </p:nvPr>
        </p:nvSpPr>
        <p:spPr>
          <a:xfrm>
            <a:off x="3291456" y="1122363"/>
            <a:ext cx="9144000" cy="2387600"/>
          </a:xfrm>
        </p:spPr>
        <p:txBody>
          <a:bodyPr/>
          <a:lstStyle/>
          <a:p>
            <a:r>
              <a:rPr lang="en-US" dirty="0"/>
              <a:t> </a:t>
            </a:r>
          </a:p>
        </p:txBody>
      </p:sp>
      <p:sp>
        <p:nvSpPr>
          <p:cNvPr id="7" name="Subtitle 6">
            <a:extLst>
              <a:ext uri="{FF2B5EF4-FFF2-40B4-BE49-F238E27FC236}">
                <a16:creationId xmlns:a16="http://schemas.microsoft.com/office/drawing/2014/main" id="{F0B86299-0706-ED4D-B909-E8E416A94545}"/>
              </a:ext>
            </a:extLst>
          </p:cNvPr>
          <p:cNvSpPr>
            <a:spLocks noGrp="1"/>
          </p:cNvSpPr>
          <p:nvPr>
            <p:ph type="subTitle" idx="1"/>
          </p:nvPr>
        </p:nvSpPr>
        <p:spPr>
          <a:xfrm>
            <a:off x="3291456" y="3602038"/>
            <a:ext cx="9144000" cy="1655762"/>
          </a:xfrm>
        </p:spPr>
        <p:txBody>
          <a:bodyPr/>
          <a:lstStyle/>
          <a:p>
            <a:r>
              <a:rPr lang="en-US" dirty="0"/>
              <a:t> </a:t>
            </a:r>
          </a:p>
        </p:txBody>
      </p:sp>
      <p:sp>
        <p:nvSpPr>
          <p:cNvPr id="6" name="Title 1">
            <a:extLst>
              <a:ext uri="{FF2B5EF4-FFF2-40B4-BE49-F238E27FC236}">
                <a16:creationId xmlns:a16="http://schemas.microsoft.com/office/drawing/2014/main" id="{203B38DA-97CF-404C-8949-A9A6473E4E85}"/>
              </a:ext>
            </a:extLst>
          </p:cNvPr>
          <p:cNvSpPr txBox="1">
            <a:spLocks/>
          </p:cNvSpPr>
          <p:nvPr/>
        </p:nvSpPr>
        <p:spPr>
          <a:xfrm>
            <a:off x="1523999" y="2732492"/>
            <a:ext cx="9144000" cy="1329328"/>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is-IS" sz="16000" dirty="0">
                <a:latin typeface="Futura" panose="020B0602020204020303" pitchFamily="34" charset="-79"/>
                <a:cs typeface="Futura" panose="020B0602020204020303" pitchFamily="34" charset="-79"/>
              </a:rPr>
              <a:t>Ný Sýn? – Nýir tímar?</a:t>
            </a:r>
          </a:p>
          <a:p>
            <a:pPr algn="just"/>
            <a:endParaRPr lang="is-IS" sz="4400" dirty="0">
              <a:latin typeface="Futura" panose="020B0602020204020303" pitchFamily="34" charset="-79"/>
              <a:cs typeface="Futura" panose="020B0602020204020303" pitchFamily="34" charset="-79"/>
            </a:endParaRPr>
          </a:p>
          <a:p>
            <a:pPr algn="just"/>
            <a:endParaRPr lang="is-IS" sz="8600" dirty="0">
              <a:latin typeface="Futura" panose="020B0602020204020303" pitchFamily="34" charset="-79"/>
              <a:cs typeface="Futura" panose="020B0602020204020303" pitchFamily="34" charset="-79"/>
            </a:endParaRPr>
          </a:p>
          <a:p>
            <a:pPr algn="just"/>
            <a:r>
              <a:rPr lang="is-IS" sz="9600" dirty="0">
                <a:latin typeface="Futura" panose="020B0602020204020303" pitchFamily="34" charset="-79"/>
                <a:cs typeface="Futura" panose="020B0602020204020303" pitchFamily="34" charset="-79"/>
              </a:rPr>
              <a:t>Mannréttindi. </a:t>
            </a:r>
          </a:p>
          <a:p>
            <a:pPr algn="just"/>
            <a:endParaRPr lang="is-IS" sz="9600" dirty="0">
              <a:latin typeface="Futura" panose="020B0602020204020303" pitchFamily="34" charset="-79"/>
              <a:cs typeface="Futura" panose="020B0602020204020303" pitchFamily="34" charset="-79"/>
            </a:endParaRPr>
          </a:p>
          <a:p>
            <a:pPr algn="just"/>
            <a:r>
              <a:rPr lang="is-IS" sz="9600" dirty="0">
                <a:latin typeface="Futura" panose="020B0602020204020303" pitchFamily="34" charset="-79"/>
                <a:cs typeface="Futura" panose="020B0602020204020303" pitchFamily="34" charset="-79"/>
              </a:rPr>
              <a:t>Samningur Sameinuðu þjóðanna um réttindi fatlaðs fólks. </a:t>
            </a:r>
          </a:p>
          <a:p>
            <a:pPr algn="just"/>
            <a:endParaRPr lang="is-IS" sz="8600" dirty="0">
              <a:latin typeface="Futura" panose="020B0602020204020303" pitchFamily="34" charset="-79"/>
              <a:cs typeface="Futura" panose="020B0602020204020303" pitchFamily="34" charset="-79"/>
            </a:endParaRPr>
          </a:p>
          <a:p>
            <a:pPr algn="just"/>
            <a:endParaRPr lang="is-IS" sz="8600" dirty="0">
              <a:latin typeface="Futura" panose="020B0602020204020303" pitchFamily="34" charset="-79"/>
              <a:cs typeface="Futura" panose="020B0602020204020303" pitchFamily="34" charset="-79"/>
            </a:endParaRPr>
          </a:p>
          <a:p>
            <a:pPr algn="just"/>
            <a:endParaRPr lang="is-IS" sz="4400" dirty="0">
              <a:latin typeface="Futura" panose="020B0602020204020303" pitchFamily="34" charset="-79"/>
              <a:cs typeface="Futura" panose="020B0602020204020303" pitchFamily="34" charset="-79"/>
            </a:endParaRPr>
          </a:p>
          <a:p>
            <a:pPr algn="just"/>
            <a:endParaRPr lang="is-IS" sz="4400" dirty="0">
              <a:latin typeface="Futura" panose="020B0602020204020303" pitchFamily="34" charset="-79"/>
              <a:cs typeface="Futura" panose="020B0602020204020303" pitchFamily="34" charset="-79"/>
            </a:endParaRPr>
          </a:p>
          <a:p>
            <a:pPr algn="just"/>
            <a:endParaRPr lang="is-IS" sz="4400" dirty="0">
              <a:latin typeface="Futura" panose="020B0602020204020303" pitchFamily="34" charset="-79"/>
              <a:cs typeface="Futura" panose="020B0602020204020303" pitchFamily="34" charset="-79"/>
            </a:endParaRPr>
          </a:p>
          <a:p>
            <a:pPr algn="just"/>
            <a:endParaRPr lang="is-IS" sz="4400" dirty="0">
              <a:latin typeface="Futura" panose="020B0602020204020303" pitchFamily="34" charset="-79"/>
              <a:cs typeface="Futura" panose="020B0602020204020303" pitchFamily="34" charset="-79"/>
            </a:endParaRPr>
          </a:p>
        </p:txBody>
      </p:sp>
      <p:sp>
        <p:nvSpPr>
          <p:cNvPr id="8" name="Subtitle 2">
            <a:extLst>
              <a:ext uri="{FF2B5EF4-FFF2-40B4-BE49-F238E27FC236}">
                <a16:creationId xmlns:a16="http://schemas.microsoft.com/office/drawing/2014/main" id="{44EF7826-8632-C64B-80BD-6CB148658600}"/>
              </a:ext>
            </a:extLst>
          </p:cNvPr>
          <p:cNvSpPr txBox="1">
            <a:spLocks/>
          </p:cNvSpPr>
          <p:nvPr/>
        </p:nvSpPr>
        <p:spPr>
          <a:xfrm>
            <a:off x="1168887" y="5008623"/>
            <a:ext cx="9144000" cy="1129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s-IS" sz="1600" dirty="0">
                <a:latin typeface="Futura Medium" panose="020B0602020204020303" pitchFamily="34" charset="-79"/>
                <a:cs typeface="Futura Medium" panose="020B0602020204020303" pitchFamily="34" charset="-79"/>
              </a:rPr>
              <a:t>Árni Múli Jónasson, framkvæmdastjóri þroskahjálpar.</a:t>
            </a:r>
          </a:p>
          <a:p>
            <a:pPr algn="just"/>
            <a:r>
              <a:rPr lang="is-IS" sz="2000" dirty="0">
                <a:latin typeface="Futura Medium" panose="020B0602020204020303" pitchFamily="34" charset="-79"/>
                <a:cs typeface="Futura Medium" panose="020B0602020204020303" pitchFamily="34" charset="-79"/>
              </a:rPr>
              <a:t> </a:t>
            </a:r>
          </a:p>
          <a:p>
            <a:endParaRPr lang="is-IS" sz="2800" dirty="0">
              <a:latin typeface="Futura Medium" panose="020B0602020204020303" pitchFamily="34" charset="-79"/>
              <a:cs typeface="Futura Medium" panose="020B0602020204020303" pitchFamily="34" charset="-79"/>
            </a:endParaRPr>
          </a:p>
        </p:txBody>
      </p:sp>
      <p:pic>
        <p:nvPicPr>
          <p:cNvPr id="9" name="Picture 2">
            <a:extLst>
              <a:ext uri="{FF2B5EF4-FFF2-40B4-BE49-F238E27FC236}">
                <a16:creationId xmlns:a16="http://schemas.microsoft.com/office/drawing/2014/main" id="{D0EC0517-0316-BB4B-B0FB-E3460294852A}"/>
              </a:ext>
            </a:extLst>
          </p:cNvPr>
          <p:cNvPicPr>
            <a:picLocks noChangeAspect="1"/>
          </p:cNvPicPr>
          <p:nvPr/>
        </p:nvPicPr>
        <p:blipFill>
          <a:blip r:embed="rId3"/>
          <a:stretch>
            <a:fillRect/>
          </a:stretch>
        </p:blipFill>
        <p:spPr>
          <a:xfrm>
            <a:off x="5740887" y="925959"/>
            <a:ext cx="710224" cy="1004109"/>
          </a:xfrm>
          <a:prstGeom prst="rect">
            <a:avLst/>
          </a:prstGeom>
        </p:spPr>
      </p:pic>
    </p:spTree>
    <p:extLst>
      <p:ext uri="{BB962C8B-B14F-4D97-AF65-F5344CB8AC3E}">
        <p14:creationId xmlns:p14="http://schemas.microsoft.com/office/powerpoint/2010/main" val="182447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B9EDF-A744-A74C-BA06-52BA489633C9}"/>
              </a:ext>
            </a:extLst>
          </p:cNvPr>
          <p:cNvSpPr/>
          <p:nvPr/>
        </p:nvSpPr>
        <p:spPr>
          <a:xfrm>
            <a:off x="0" y="0"/>
            <a:ext cx="12192000" cy="6858000"/>
          </a:xfrm>
          <a:prstGeom prst="rect">
            <a:avLst/>
          </a:prstGeom>
          <a:solidFill>
            <a:srgbClr val="F5F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07B950-7A3F-4899-9F81-CCB7F70AE78D}"/>
              </a:ext>
            </a:extLst>
          </p:cNvPr>
          <p:cNvSpPr>
            <a:spLocks noGrp="1"/>
          </p:cNvSpPr>
          <p:nvPr>
            <p:ph type="title"/>
          </p:nvPr>
        </p:nvSpPr>
        <p:spPr>
          <a:xfrm>
            <a:off x="1466850" y="1082675"/>
            <a:ext cx="12553950" cy="1325563"/>
          </a:xfrm>
        </p:spPr>
        <p:txBody>
          <a:bodyPr/>
          <a:lstStyle/>
          <a:p>
            <a:r>
              <a:rPr lang="is-IS" dirty="0">
                <a:latin typeface="Futura Medium" panose="020B0602020204020303" pitchFamily="34" charset="-79"/>
                <a:cs typeface="Futura Medium" panose="020B0602020204020303" pitchFamily="34" charset="-79"/>
              </a:rPr>
              <a:t>HVAÐ ERU </a:t>
            </a:r>
            <a:br>
              <a:rPr lang="is-IS" dirty="0">
                <a:latin typeface="Futura Medium" panose="020B0602020204020303" pitchFamily="34" charset="-79"/>
                <a:cs typeface="Futura Medium" panose="020B0602020204020303" pitchFamily="34" charset="-79"/>
              </a:rPr>
            </a:br>
            <a:r>
              <a:rPr lang="is-IS" dirty="0">
                <a:latin typeface="Futura Medium" panose="020B0602020204020303" pitchFamily="34" charset="-79"/>
                <a:cs typeface="Futura Medium" panose="020B0602020204020303" pitchFamily="34" charset="-79"/>
              </a:rPr>
              <a:t>MANNRÉTTINDI?</a:t>
            </a:r>
          </a:p>
        </p:txBody>
      </p:sp>
      <p:pic>
        <p:nvPicPr>
          <p:cNvPr id="4" name="Picture 3">
            <a:extLst>
              <a:ext uri="{FF2B5EF4-FFF2-40B4-BE49-F238E27FC236}">
                <a16:creationId xmlns:a16="http://schemas.microsoft.com/office/drawing/2014/main" id="{FF0294AD-166A-9B41-A163-58A5A6F24B16}"/>
              </a:ext>
            </a:extLst>
          </p:cNvPr>
          <p:cNvPicPr>
            <a:picLocks noChangeAspect="1"/>
          </p:cNvPicPr>
          <p:nvPr/>
        </p:nvPicPr>
        <p:blipFill>
          <a:blip r:embed="rId2"/>
          <a:stretch>
            <a:fillRect/>
          </a:stretch>
        </p:blipFill>
        <p:spPr>
          <a:xfrm>
            <a:off x="6829425" y="1082675"/>
            <a:ext cx="3819525" cy="5092700"/>
          </a:xfrm>
          <a:prstGeom prst="rect">
            <a:avLst/>
          </a:prstGeom>
        </p:spPr>
      </p:pic>
      <p:sp>
        <p:nvSpPr>
          <p:cNvPr id="10" name="Rectangle 9">
            <a:extLst>
              <a:ext uri="{FF2B5EF4-FFF2-40B4-BE49-F238E27FC236}">
                <a16:creationId xmlns:a16="http://schemas.microsoft.com/office/drawing/2014/main" id="{A4FC6015-8337-434B-BF8D-6B1B7D547F4C}"/>
              </a:ext>
            </a:extLst>
          </p:cNvPr>
          <p:cNvSpPr/>
          <p:nvPr/>
        </p:nvSpPr>
        <p:spPr>
          <a:xfrm>
            <a:off x="1466850" y="2491313"/>
            <a:ext cx="4476750" cy="3600986"/>
          </a:xfrm>
          <a:prstGeom prst="rect">
            <a:avLst/>
          </a:prstGeom>
        </p:spPr>
        <p:txBody>
          <a:bodyPr wrap="square">
            <a:spAutoFit/>
          </a:bodyPr>
          <a:lstStyle/>
          <a:p>
            <a:r>
              <a:rPr lang="is-IS" sz="2400" dirty="0">
                <a:solidFill>
                  <a:srgbClr val="D9142B"/>
                </a:solidFill>
                <a:latin typeface="Futura Medium" panose="020B0602020204020303" pitchFamily="34" charset="-79"/>
                <a:cs typeface="Futura Medium" panose="020B0602020204020303" pitchFamily="34" charset="-79"/>
              </a:rPr>
              <a:t>Mannréttindi eru tiltekin </a:t>
            </a:r>
            <a:r>
              <a:rPr lang="is-IS" sz="2400" u="sng" dirty="0">
                <a:solidFill>
                  <a:srgbClr val="D9142B"/>
                </a:solidFill>
                <a:latin typeface="Futura Medium" panose="020B0602020204020303" pitchFamily="34" charset="-79"/>
                <a:cs typeface="Futura Medium" panose="020B0602020204020303" pitchFamily="34" charset="-79"/>
              </a:rPr>
              <a:t>lágmarksréttindi </a:t>
            </a:r>
            <a:r>
              <a:rPr lang="is-IS" sz="2400" dirty="0">
                <a:latin typeface="Futura Medium" panose="020B0602020204020303" pitchFamily="34" charset="-79"/>
                <a:cs typeface="Futura Medium" panose="020B0602020204020303" pitchFamily="34" charset="-79"/>
              </a:rPr>
              <a:t>sem eru svo mikilsverð öllu fólki að ríki heims hafa skuldbundið sig til að tryggja að </a:t>
            </a:r>
            <a:r>
              <a:rPr lang="is-IS" sz="2400" b="1" dirty="0">
                <a:solidFill>
                  <a:srgbClr val="D9142B"/>
                </a:solidFill>
                <a:latin typeface="Futura Medium" panose="020B0602020204020303" pitchFamily="34" charset="-79"/>
                <a:cs typeface="Futura Medium" panose="020B0602020204020303" pitchFamily="34" charset="-79"/>
              </a:rPr>
              <a:t>allir</a:t>
            </a:r>
            <a:r>
              <a:rPr lang="is-IS" sz="2400" dirty="0">
                <a:solidFill>
                  <a:srgbClr val="D9142B"/>
                </a:solidFill>
                <a:latin typeface="Futura Medium" panose="020B0602020204020303" pitchFamily="34" charset="-79"/>
                <a:cs typeface="Futura Medium" panose="020B0602020204020303" pitchFamily="34" charset="-79"/>
              </a:rPr>
              <a:t> </a:t>
            </a:r>
            <a:r>
              <a:rPr lang="is-IS" sz="2400" dirty="0">
                <a:latin typeface="Futura Medium" panose="020B0602020204020303" pitchFamily="34" charset="-79"/>
                <a:cs typeface="Futura Medium" panose="020B0602020204020303" pitchFamily="34" charset="-79"/>
              </a:rPr>
              <a:t>skuli njóta þeirra,</a:t>
            </a:r>
            <a:r>
              <a:rPr lang="is-IS" sz="2400" dirty="0">
                <a:solidFill>
                  <a:srgbClr val="D9142B"/>
                </a:solidFill>
                <a:latin typeface="Futura Medium" panose="020B0602020204020303" pitchFamily="34" charset="-79"/>
                <a:cs typeface="Futura Medium" panose="020B0602020204020303" pitchFamily="34" charset="-79"/>
              </a:rPr>
              <a:t> </a:t>
            </a:r>
            <a:r>
              <a:rPr lang="is-IS" sz="2400" b="1" dirty="0">
                <a:solidFill>
                  <a:srgbClr val="D9142B"/>
                </a:solidFill>
                <a:latin typeface="Futura Medium" panose="020B0602020204020303" pitchFamily="34" charset="-79"/>
                <a:cs typeface="Futura Medium" panose="020B0602020204020303" pitchFamily="34" charset="-79"/>
              </a:rPr>
              <a:t>alltaf </a:t>
            </a:r>
            <a:r>
              <a:rPr lang="is-IS" sz="2400" dirty="0">
                <a:solidFill>
                  <a:srgbClr val="D9142B"/>
                </a:solidFill>
                <a:latin typeface="Futura Medium" panose="020B0602020204020303" pitchFamily="34" charset="-79"/>
                <a:cs typeface="Futura Medium" panose="020B0602020204020303" pitchFamily="34" charset="-79"/>
              </a:rPr>
              <a:t>og </a:t>
            </a:r>
            <a:r>
              <a:rPr lang="is-IS" sz="2400" b="1" dirty="0">
                <a:solidFill>
                  <a:srgbClr val="D9142B"/>
                </a:solidFill>
                <a:latin typeface="Futura Medium" panose="020B0602020204020303" pitchFamily="34" charset="-79"/>
                <a:cs typeface="Futura Medium" panose="020B0602020204020303" pitchFamily="34" charset="-79"/>
              </a:rPr>
              <a:t>alls staðar</a:t>
            </a:r>
            <a:r>
              <a:rPr lang="is-IS" sz="2400" dirty="0">
                <a:solidFill>
                  <a:srgbClr val="D9142B"/>
                </a:solidFill>
                <a:latin typeface="Futura Medium" panose="020B0602020204020303" pitchFamily="34" charset="-79"/>
                <a:cs typeface="Futura Medium" panose="020B0602020204020303" pitchFamily="34" charset="-79"/>
              </a:rPr>
              <a:t>.</a:t>
            </a:r>
          </a:p>
          <a:p>
            <a:endParaRPr lang="is-IS" sz="2400" dirty="0">
              <a:solidFill>
                <a:srgbClr val="D9142B"/>
              </a:solidFill>
              <a:latin typeface="Futura Medium" panose="020B0602020204020303" pitchFamily="34" charset="-79"/>
              <a:cs typeface="Futura Medium" panose="020B0602020204020303" pitchFamily="34" charset="-79"/>
            </a:endParaRPr>
          </a:p>
          <a:p>
            <a:r>
              <a:rPr lang="is-IS" sz="2000" dirty="0">
                <a:solidFill>
                  <a:srgbClr val="D9142B"/>
                </a:solidFill>
                <a:latin typeface="Futura Medium" panose="020B0602020204020303" pitchFamily="34" charset="-79"/>
                <a:cs typeface="Futura Medium" panose="020B0602020204020303" pitchFamily="34" charset="-79"/>
              </a:rPr>
              <a:t>Mannréttindi eru lagaleg réttindi sem njóta sérst. verndar skv. stjskr. og alþj.lögum (mannr.samn.).</a:t>
            </a:r>
          </a:p>
        </p:txBody>
      </p:sp>
      <p:pic>
        <p:nvPicPr>
          <p:cNvPr id="11" name="Picture 10">
            <a:extLst>
              <a:ext uri="{FF2B5EF4-FFF2-40B4-BE49-F238E27FC236}">
                <a16:creationId xmlns:a16="http://schemas.microsoft.com/office/drawing/2014/main" id="{A63AE8B7-01FE-A741-B41D-BD9D1591803A}"/>
              </a:ext>
            </a:extLst>
          </p:cNvPr>
          <p:cNvPicPr>
            <a:picLocks noChangeAspect="1"/>
          </p:cNvPicPr>
          <p:nvPr/>
        </p:nvPicPr>
        <p:blipFill>
          <a:blip r:embed="rId3"/>
          <a:stretch>
            <a:fillRect/>
          </a:stretch>
        </p:blipFill>
        <p:spPr>
          <a:xfrm>
            <a:off x="2964021" y="-2763322"/>
            <a:ext cx="741204" cy="1058863"/>
          </a:xfrm>
          <a:prstGeom prst="rect">
            <a:avLst/>
          </a:prstGeom>
        </p:spPr>
      </p:pic>
      <p:sp>
        <p:nvSpPr>
          <p:cNvPr id="3" name="Rectangle 2">
            <a:extLst>
              <a:ext uri="{FF2B5EF4-FFF2-40B4-BE49-F238E27FC236}">
                <a16:creationId xmlns:a16="http://schemas.microsoft.com/office/drawing/2014/main" id="{B6550A37-27A2-6C4F-808C-1C911E96C7B1}"/>
              </a:ext>
            </a:extLst>
          </p:cNvPr>
          <p:cNvSpPr/>
          <p:nvPr/>
        </p:nvSpPr>
        <p:spPr>
          <a:xfrm rot="2393916">
            <a:off x="-112923" y="-238725"/>
            <a:ext cx="459708" cy="914430"/>
          </a:xfrm>
          <a:prstGeom prst="rect">
            <a:avLst/>
          </a:prstGeom>
          <a:solidFill>
            <a:srgbClr val="198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972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DFB47D-D944-F346-B5F0-3F47475063DC}"/>
              </a:ext>
            </a:extLst>
          </p:cNvPr>
          <p:cNvSpPr/>
          <p:nvPr/>
        </p:nvSpPr>
        <p:spPr>
          <a:xfrm>
            <a:off x="-1" y="0"/>
            <a:ext cx="12192001" cy="6858000"/>
          </a:xfrm>
          <a:prstGeom prst="rect">
            <a:avLst/>
          </a:prstGeom>
          <a:solidFill>
            <a:srgbClr val="F5F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442786" y="3707523"/>
            <a:ext cx="9886950" cy="2871078"/>
          </a:xfrm>
        </p:spPr>
        <p:txBody>
          <a:bodyPr>
            <a:normAutofit fontScale="77500" lnSpcReduction="20000"/>
          </a:bodyPr>
          <a:lstStyle/>
          <a:p>
            <a:r>
              <a:rPr lang="is-IS" sz="2200" dirty="0">
                <a:latin typeface="Futura Medium" panose="020B0602020204020303" pitchFamily="34" charset="-79"/>
                <a:cs typeface="Futura Medium" panose="020B0602020204020303" pitchFamily="34" charset="-79"/>
              </a:rPr>
              <a:t>Skoðana-, tjáningar-, funda- og félagafrelsið.</a:t>
            </a:r>
          </a:p>
          <a:p>
            <a:r>
              <a:rPr lang="is-IS" sz="2200" dirty="0">
                <a:latin typeface="Futura Medium" panose="020B0602020204020303" pitchFamily="34" charset="-79"/>
                <a:cs typeface="Futura Medium" panose="020B0602020204020303" pitchFamily="34" charset="-79"/>
              </a:rPr>
              <a:t>Réttur til einkalífs og heimilis.</a:t>
            </a:r>
          </a:p>
          <a:p>
            <a:r>
              <a:rPr lang="is-IS" sz="2200" dirty="0">
                <a:latin typeface="Futura Medium" panose="020B0602020204020303" pitchFamily="34" charset="-79"/>
                <a:cs typeface="Futura Medium" panose="020B0602020204020303" pitchFamily="34" charset="-79"/>
              </a:rPr>
              <a:t>Réttur til framfærslu, menntunar og heilsugæslu.</a:t>
            </a:r>
          </a:p>
          <a:p>
            <a:r>
              <a:rPr lang="is-IS" sz="2200" dirty="0">
                <a:latin typeface="Futura Medium" panose="020B0602020204020303" pitchFamily="34" charset="-79"/>
                <a:cs typeface="Futura Medium" panose="020B0602020204020303" pitchFamily="34" charset="-79"/>
              </a:rPr>
              <a:t>Stjórnmálaleg og borgaraleg og efnahagsleg og félagsleg mannréttindi eru ein heild, styðja hver önnur og eru hver öðrum háð.</a:t>
            </a:r>
          </a:p>
          <a:p>
            <a:r>
              <a:rPr lang="is-IS" sz="2200" dirty="0">
                <a:solidFill>
                  <a:srgbClr val="D9142B"/>
                </a:solidFill>
                <a:latin typeface="Futura Medium" panose="020B0602020204020303" pitchFamily="34" charset="-79"/>
                <a:cs typeface="Futura Medium" panose="020B0602020204020303" pitchFamily="34" charset="-79"/>
              </a:rPr>
              <a:t>Jafnræðisreglan</a:t>
            </a:r>
            <a:r>
              <a:rPr lang="is-IS" sz="2200" b="1" dirty="0">
                <a:latin typeface="Futura Medium" panose="020B0602020204020303" pitchFamily="34" charset="-79"/>
                <a:cs typeface="Futura Medium" panose="020B0602020204020303" pitchFamily="34" charset="-79"/>
              </a:rPr>
              <a:t> </a:t>
            </a:r>
            <a:r>
              <a:rPr lang="is-IS" sz="2200" dirty="0">
                <a:latin typeface="Futura Medium" panose="020B0602020204020303" pitchFamily="34" charset="-79"/>
                <a:cs typeface="Futura Medium" panose="020B0602020204020303" pitchFamily="34" charset="-79"/>
              </a:rPr>
              <a:t>(Bann við mismunun) – Meginþáttur í mannréttindum.</a:t>
            </a:r>
          </a:p>
          <a:p>
            <a:pPr marL="0" indent="0">
              <a:buNone/>
            </a:pPr>
            <a:endParaRPr lang="is-IS" sz="2200" dirty="0">
              <a:latin typeface="Futura Medium" panose="020B0602020204020303" pitchFamily="34" charset="-79"/>
              <a:cs typeface="Futura Medium" panose="020B0602020204020303" pitchFamily="34" charset="-79"/>
            </a:endParaRPr>
          </a:p>
          <a:p>
            <a:pPr marL="0" indent="0">
              <a:buNone/>
            </a:pPr>
            <a:r>
              <a:rPr lang="is-IS" sz="2200" i="1" dirty="0">
                <a:latin typeface="Futura Medium" panose="020B0602020204020303" pitchFamily="34" charset="-79"/>
                <a:cs typeface="Futura Medium" panose="020B0602020204020303" pitchFamily="34" charset="-79"/>
              </a:rPr>
              <a:t>Allir skulu vera jafnir fyrir lögum og njóta mannréttinda án tillits til kynferðis, trúarbragða, skoðana, þjóðernisuppruna, kynþáttar, litarháttar, efnahags, ætternis,</a:t>
            </a:r>
            <a:r>
              <a:rPr lang="is-IS" sz="2200" i="1" dirty="0">
                <a:solidFill>
                  <a:srgbClr val="D9142B"/>
                </a:solidFill>
                <a:latin typeface="Futura Medium" panose="020B0602020204020303" pitchFamily="34" charset="-79"/>
                <a:cs typeface="Futura Medium" panose="020B0602020204020303" pitchFamily="34" charset="-79"/>
              </a:rPr>
              <a:t> </a:t>
            </a:r>
            <a:r>
              <a:rPr lang="is-IS" sz="2200" b="1" i="1" dirty="0">
                <a:solidFill>
                  <a:srgbClr val="D9142B"/>
                </a:solidFill>
                <a:latin typeface="Futura Medium" panose="020B0602020204020303" pitchFamily="34" charset="-79"/>
                <a:cs typeface="Futura Medium" panose="020B0602020204020303" pitchFamily="34" charset="-79"/>
              </a:rPr>
              <a:t>fötlunar</a:t>
            </a:r>
            <a:r>
              <a:rPr lang="is-IS" sz="2200" i="1" dirty="0">
                <a:solidFill>
                  <a:srgbClr val="D9142B"/>
                </a:solidFill>
                <a:latin typeface="Futura Medium" panose="020B0602020204020303" pitchFamily="34" charset="-79"/>
                <a:cs typeface="Futura Medium" panose="020B0602020204020303" pitchFamily="34" charset="-79"/>
              </a:rPr>
              <a:t> </a:t>
            </a:r>
            <a:r>
              <a:rPr lang="is-IS" sz="2200" i="1" dirty="0">
                <a:latin typeface="Futura Medium" panose="020B0602020204020303" pitchFamily="34" charset="-79"/>
                <a:cs typeface="Futura Medium" panose="020B0602020204020303" pitchFamily="34" charset="-79"/>
              </a:rPr>
              <a:t>og stöðu að öðru leyti</a:t>
            </a:r>
            <a:r>
              <a:rPr lang="is-IS" sz="2200" i="1" dirty="0"/>
              <a:t>.</a:t>
            </a:r>
            <a:r>
              <a:rPr lang="is-IS" i="1" dirty="0"/>
              <a:t> </a:t>
            </a:r>
          </a:p>
          <a:p>
            <a:endParaRPr lang="en-US" dirty="0"/>
          </a:p>
        </p:txBody>
      </p:sp>
      <p:sp>
        <p:nvSpPr>
          <p:cNvPr id="6" name="Title 1">
            <a:extLst>
              <a:ext uri="{FF2B5EF4-FFF2-40B4-BE49-F238E27FC236}">
                <a16:creationId xmlns:a16="http://schemas.microsoft.com/office/drawing/2014/main" id="{B265767F-45CC-7B41-B5F9-2F69F9F85533}"/>
              </a:ext>
            </a:extLst>
          </p:cNvPr>
          <p:cNvSpPr txBox="1">
            <a:spLocks/>
          </p:cNvSpPr>
          <p:nvPr/>
        </p:nvSpPr>
        <p:spPr>
          <a:xfrm>
            <a:off x="-1" y="2504629"/>
            <a:ext cx="12192000" cy="644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s-IS" sz="4000">
                <a:latin typeface="Futura Medium" panose="020B0602020204020303" pitchFamily="34" charset="-79"/>
                <a:cs typeface="Futura Medium" panose="020B0602020204020303" pitchFamily="34" charset="-79"/>
              </a:rPr>
              <a:t>DÆMI UM MANNRÉTTINDI:</a:t>
            </a:r>
            <a:endParaRPr lang="is-IS" dirty="0">
              <a:latin typeface="Futura Medium" panose="020B0602020204020303" pitchFamily="34" charset="-79"/>
              <a:cs typeface="Futura Medium" panose="020B0602020204020303" pitchFamily="34" charset="-79"/>
            </a:endParaRPr>
          </a:p>
        </p:txBody>
      </p:sp>
      <p:sp>
        <p:nvSpPr>
          <p:cNvPr id="8" name="Rectangle 7">
            <a:extLst>
              <a:ext uri="{FF2B5EF4-FFF2-40B4-BE49-F238E27FC236}">
                <a16:creationId xmlns:a16="http://schemas.microsoft.com/office/drawing/2014/main" id="{E5DF3630-A811-1441-841F-40CD902AE742}"/>
              </a:ext>
            </a:extLst>
          </p:cNvPr>
          <p:cNvSpPr/>
          <p:nvPr/>
        </p:nvSpPr>
        <p:spPr>
          <a:xfrm rot="2393916">
            <a:off x="-112923" y="-238725"/>
            <a:ext cx="459708" cy="914430"/>
          </a:xfrm>
          <a:prstGeom prst="rect">
            <a:avLst/>
          </a:prstGeom>
          <a:solidFill>
            <a:srgbClr val="198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BF5269F-B432-F946-B845-961427CEF236}"/>
              </a:ext>
            </a:extLst>
          </p:cNvPr>
          <p:cNvPicPr>
            <a:picLocks noChangeAspect="1"/>
          </p:cNvPicPr>
          <p:nvPr/>
        </p:nvPicPr>
        <p:blipFill>
          <a:blip r:embed="rId2"/>
          <a:stretch>
            <a:fillRect/>
          </a:stretch>
        </p:blipFill>
        <p:spPr>
          <a:xfrm>
            <a:off x="5458785" y="716693"/>
            <a:ext cx="1274427" cy="1274427"/>
          </a:xfrm>
          <a:prstGeom prst="rect">
            <a:avLst/>
          </a:prstGeom>
        </p:spPr>
      </p:pic>
    </p:spTree>
    <p:extLst>
      <p:ext uri="{BB962C8B-B14F-4D97-AF65-F5344CB8AC3E}">
        <p14:creationId xmlns:p14="http://schemas.microsoft.com/office/powerpoint/2010/main" val="424469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DFB47D-D944-F346-B5F0-3F47475063DC}"/>
              </a:ext>
            </a:extLst>
          </p:cNvPr>
          <p:cNvSpPr/>
          <p:nvPr/>
        </p:nvSpPr>
        <p:spPr>
          <a:xfrm>
            <a:off x="-1" y="0"/>
            <a:ext cx="12192001" cy="6858000"/>
          </a:xfrm>
          <a:prstGeom prst="rect">
            <a:avLst/>
          </a:prstGeom>
          <a:solidFill>
            <a:srgbClr val="F5F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91916" y="3707523"/>
            <a:ext cx="9861884" cy="2686049"/>
          </a:xfrm>
        </p:spPr>
        <p:txBody>
          <a:bodyPr>
            <a:normAutofit fontScale="25000" lnSpcReduction="20000"/>
          </a:bodyPr>
          <a:lstStyle/>
          <a:p>
            <a:r>
              <a:rPr lang="is-IS" sz="6400" b="1" dirty="0"/>
              <a:t>Mannréttindayfirlýsing SÞ (1948) </a:t>
            </a:r>
            <a:r>
              <a:rPr lang="is-IS" sz="5600" dirty="0">
                <a:cs typeface="Futura Medium" panose="020B0602020204020303" pitchFamily="34" charset="-79"/>
              </a:rPr>
              <a:t>er grundvöllur fjölþjóðlegra mannréttindasamninga.</a:t>
            </a:r>
            <a:endParaRPr lang="is-IS" sz="5600" b="1" dirty="0"/>
          </a:p>
          <a:p>
            <a:r>
              <a:rPr lang="is-IS" sz="5600" dirty="0">
                <a:cs typeface="Futura Medium" panose="020B0602020204020303"/>
              </a:rPr>
              <a:t>„Hvar eru rætur alþjóðlegra mannréttinda? Á litlum stöðum, nærri heimilum okkar. – Svo litlum að þeir sjást ekki á neinum kortum af heiminum. Samt eru þeir veröldin sem hver og ein manneskja lifir og hrærist í; samfélagið þar sem hún á heima; skólinn sem hún gengur í; verksmiðjan, bóndabýlið eða skrifstofan þar sem hún vinnur. Þetta eru staðirnir þar sem sérhver maður, kona og barn sækist eftir réttlæti, jöfnum tækifærum og virðingu, án mismununar. Ef þessi réttindi eru ekki virt þar verða þau ekki virt annars staðar. Ef við stöndum ekki saman vörð um þessi réttindi okkar allra þar sem við eigum heima munu þau ekki gagnast til að gera heiminn allan að betri stað fyrir okkur öll.“ (</a:t>
            </a:r>
            <a:r>
              <a:rPr lang="is-IS" sz="5600" dirty="0"/>
              <a:t>Elanor Roosevelt).</a:t>
            </a:r>
            <a:endParaRPr lang="is-IS" sz="5600" dirty="0">
              <a:cs typeface="Futura Medium" panose="020B0602020204020303"/>
            </a:endParaRPr>
          </a:p>
          <a:p>
            <a:r>
              <a:rPr lang="is-IS" sz="6400" b="1" u="sng" dirty="0">
                <a:cs typeface="Futura Medium" panose="020B0602020204020303" pitchFamily="34" charset="-79"/>
              </a:rPr>
              <a:t>Samningur SÞ um réttindi fatlaðs fólks:</a:t>
            </a:r>
          </a:p>
          <a:p>
            <a:r>
              <a:rPr lang="is-IS" sz="5600" dirty="0">
                <a:cs typeface="Futura Medium" panose="020B0602020204020303" pitchFamily="34" charset="-79"/>
              </a:rPr>
              <a:t>Gerður árið 2006. – Árétting viðurkenndra mannréttinda m.t.t. fatlaðs fólks.</a:t>
            </a:r>
          </a:p>
          <a:p>
            <a:r>
              <a:rPr lang="is-IS" sz="5600" dirty="0">
                <a:cs typeface="Futura Medium" panose="020B0602020204020303" pitchFamily="34" charset="-79"/>
              </a:rPr>
              <a:t>Langflest ríki í heiminum (177) hafa fullgilt samninginn og þar með skuldbundið sig til að framfylgja honum. </a:t>
            </a:r>
          </a:p>
          <a:p>
            <a:r>
              <a:rPr lang="is-IS" sz="5600" dirty="0">
                <a:cs typeface="Futura Medium" panose="020B0602020204020303" pitchFamily="34" charset="-79"/>
              </a:rPr>
              <a:t>Viðurkenning á alvarlegri mismunun og órétti sem fatlað fólk þarf að þola hvarvetna í heiminum og skyldu ríkja til að bregðast við.</a:t>
            </a:r>
          </a:p>
          <a:p>
            <a:r>
              <a:rPr lang="is-IS" sz="5600" dirty="0">
                <a:cs typeface="Futura Medium" panose="020B0602020204020303" pitchFamily="34" charset="-79"/>
              </a:rPr>
              <a:t>Nær til stjórnmálalegra, borgaralegra, efnahagslegra, félagslegra, menningarlegra mannréttinda. – Og allra sviða samfélagsins.</a:t>
            </a:r>
          </a:p>
          <a:p>
            <a:endParaRPr lang="en-US" sz="5600" dirty="0">
              <a:cs typeface="Futura Medium" panose="020B0602020204020303" pitchFamily="34" charset="-79"/>
            </a:endParaRPr>
          </a:p>
          <a:p>
            <a:endParaRPr lang="is-IS" sz="2200" dirty="0">
              <a:latin typeface="Futura Medium" panose="020B0602020204020303" pitchFamily="34" charset="-79"/>
              <a:cs typeface="Futura Medium" panose="020B0602020204020303" pitchFamily="34" charset="-79"/>
            </a:endParaRPr>
          </a:p>
        </p:txBody>
      </p:sp>
      <p:sp>
        <p:nvSpPr>
          <p:cNvPr id="6" name="Title 1">
            <a:extLst>
              <a:ext uri="{FF2B5EF4-FFF2-40B4-BE49-F238E27FC236}">
                <a16:creationId xmlns:a16="http://schemas.microsoft.com/office/drawing/2014/main" id="{B265767F-45CC-7B41-B5F9-2F69F9F85533}"/>
              </a:ext>
            </a:extLst>
          </p:cNvPr>
          <p:cNvSpPr txBox="1">
            <a:spLocks/>
          </p:cNvSpPr>
          <p:nvPr/>
        </p:nvSpPr>
        <p:spPr>
          <a:xfrm>
            <a:off x="0" y="2424780"/>
            <a:ext cx="12192001" cy="8664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s-IS" sz="2400" dirty="0">
                <a:latin typeface="Futura Medium" panose="020B0602020204020303" pitchFamily="34" charset="-79"/>
                <a:cs typeface="Futura Medium" panose="020B0602020204020303" pitchFamily="34" charset="-79"/>
              </a:rPr>
              <a:t>Mannréttindayfirlýsing SÞ – Samningur SÞ um réttindi fatlaðs fólks.</a:t>
            </a:r>
          </a:p>
        </p:txBody>
      </p:sp>
      <p:sp>
        <p:nvSpPr>
          <p:cNvPr id="8" name="Rectangle 7">
            <a:extLst>
              <a:ext uri="{FF2B5EF4-FFF2-40B4-BE49-F238E27FC236}">
                <a16:creationId xmlns:a16="http://schemas.microsoft.com/office/drawing/2014/main" id="{636B6F11-14B4-784E-A8A1-C97CCE8D56E1}"/>
              </a:ext>
            </a:extLst>
          </p:cNvPr>
          <p:cNvSpPr/>
          <p:nvPr/>
        </p:nvSpPr>
        <p:spPr>
          <a:xfrm rot="2393916">
            <a:off x="-112923" y="-238725"/>
            <a:ext cx="459708" cy="914430"/>
          </a:xfrm>
          <a:prstGeom prst="rect">
            <a:avLst/>
          </a:prstGeom>
          <a:solidFill>
            <a:srgbClr val="198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1477187-46C7-FB49-A30F-8B7823F7DD74}"/>
              </a:ext>
            </a:extLst>
          </p:cNvPr>
          <p:cNvPicPr>
            <a:picLocks noChangeAspect="1"/>
          </p:cNvPicPr>
          <p:nvPr/>
        </p:nvPicPr>
        <p:blipFill>
          <a:blip r:embed="rId2"/>
          <a:stretch>
            <a:fillRect/>
          </a:stretch>
        </p:blipFill>
        <p:spPr>
          <a:xfrm>
            <a:off x="5222630" y="692111"/>
            <a:ext cx="1468187" cy="1462999"/>
          </a:xfrm>
          <a:prstGeom prst="rect">
            <a:avLst/>
          </a:prstGeom>
        </p:spPr>
      </p:pic>
    </p:spTree>
    <p:extLst>
      <p:ext uri="{BB962C8B-B14F-4D97-AF65-F5344CB8AC3E}">
        <p14:creationId xmlns:p14="http://schemas.microsoft.com/office/powerpoint/2010/main" val="206437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3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8E89-F933-4D0F-BFE0-0BB057F345D8}"/>
              </a:ext>
            </a:extLst>
          </p:cNvPr>
          <p:cNvSpPr>
            <a:spLocks noGrp="1"/>
          </p:cNvSpPr>
          <p:nvPr>
            <p:ph type="title"/>
          </p:nvPr>
        </p:nvSpPr>
        <p:spPr/>
        <p:txBody>
          <a:bodyPr/>
          <a:lstStyle/>
          <a:p>
            <a:r>
              <a:rPr lang="is-IS" dirty="0"/>
              <a:t>Stjórnvöld og mannréttindi fatlaðs fólks.</a:t>
            </a:r>
          </a:p>
        </p:txBody>
      </p:sp>
      <p:sp>
        <p:nvSpPr>
          <p:cNvPr id="3" name="Content Placeholder 2">
            <a:extLst>
              <a:ext uri="{FF2B5EF4-FFF2-40B4-BE49-F238E27FC236}">
                <a16:creationId xmlns:a16="http://schemas.microsoft.com/office/drawing/2014/main" id="{DBDFD0B8-8E88-421E-B040-FF9CCF6A2D2E}"/>
              </a:ext>
            </a:extLst>
          </p:cNvPr>
          <p:cNvSpPr>
            <a:spLocks noGrp="1"/>
          </p:cNvSpPr>
          <p:nvPr>
            <p:ph idx="1"/>
          </p:nvPr>
        </p:nvSpPr>
        <p:spPr/>
        <p:txBody>
          <a:bodyPr>
            <a:normAutofit fontScale="92500" lnSpcReduction="20000"/>
          </a:bodyPr>
          <a:lstStyle/>
          <a:p>
            <a:pPr marL="0" indent="0" defTabSz="457200">
              <a:lnSpc>
                <a:spcPct val="100000"/>
              </a:lnSpc>
              <a:spcBef>
                <a:spcPts val="0"/>
              </a:spcBef>
              <a:buNone/>
              <a:defRPr/>
            </a:pPr>
            <a:r>
              <a:rPr lang="is-IS" dirty="0"/>
              <a:t>Íslenska ríkið fullgilti samning Sameinuðu þjóðanna um réttindi fatlaðs fólks árið 2016 og skuldbatt með því alla þá sem fara með opinvert vald og stjórnsýslu á Íslandi, þ.e. hjá </a:t>
            </a:r>
            <a:r>
              <a:rPr lang="is-IS" b="1" dirty="0"/>
              <a:t>ríki og sveitarfélögum</a:t>
            </a:r>
            <a:r>
              <a:rPr lang="is-IS" dirty="0"/>
              <a:t>, til að framfylgja öllum ákvæðum þessa mikilvæga mannréttindasamnings og tryggja að fatlað fólk á Íslandi njóti allra þeirra mannréttinda sem samningurinn mælir fyrir um,</a:t>
            </a:r>
            <a:r>
              <a:rPr lang="is-IS" b="1" dirty="0"/>
              <a:t> burtséð frá því hvar það býr á landinu.</a:t>
            </a:r>
          </a:p>
          <a:p>
            <a:pPr marL="0" indent="0" defTabSz="457200">
              <a:lnSpc>
                <a:spcPct val="100000"/>
              </a:lnSpc>
              <a:spcBef>
                <a:spcPts val="0"/>
              </a:spcBef>
              <a:buNone/>
              <a:defRPr/>
            </a:pPr>
            <a:endParaRPr lang="is-IS" b="1" dirty="0"/>
          </a:p>
          <a:p>
            <a:pPr marL="0" indent="0" defTabSz="457200">
              <a:lnSpc>
                <a:spcPct val="100000"/>
              </a:lnSpc>
              <a:spcBef>
                <a:spcPts val="0"/>
              </a:spcBef>
              <a:buNone/>
              <a:defRPr/>
            </a:pPr>
            <a:r>
              <a:rPr lang="is-IS" b="1" dirty="0"/>
              <a:t>Hvað þýðir fullgilding samnings?</a:t>
            </a:r>
          </a:p>
          <a:p>
            <a:pPr marL="0" indent="0" defTabSz="457200">
              <a:lnSpc>
                <a:spcPct val="100000"/>
              </a:lnSpc>
              <a:spcBef>
                <a:spcPts val="0"/>
              </a:spcBef>
              <a:buNone/>
              <a:defRPr/>
            </a:pPr>
            <a:endParaRPr lang="is-IS" b="1" dirty="0"/>
          </a:p>
          <a:p>
            <a:pPr marL="0" indent="0" defTabSz="457200">
              <a:lnSpc>
                <a:spcPct val="100000"/>
              </a:lnSpc>
              <a:spcBef>
                <a:spcPts val="0"/>
              </a:spcBef>
              <a:buNone/>
              <a:defRPr/>
            </a:pPr>
            <a:r>
              <a:rPr lang="is-IS" b="1" u="sng" dirty="0"/>
              <a:t>Skylda ríkis: </a:t>
            </a:r>
            <a:r>
              <a:rPr lang="is-IS" b="1" dirty="0"/>
              <a:t>Lög, reglur, stjórnsýsla, framkvæmd, eftirlit.</a:t>
            </a:r>
          </a:p>
          <a:p>
            <a:pPr marL="0" indent="0" defTabSz="457200">
              <a:lnSpc>
                <a:spcPct val="100000"/>
              </a:lnSpc>
              <a:spcBef>
                <a:spcPts val="0"/>
              </a:spcBef>
              <a:buNone/>
              <a:defRPr/>
            </a:pPr>
            <a:r>
              <a:rPr lang="is-IS" b="1" dirty="0"/>
              <a:t> </a:t>
            </a:r>
          </a:p>
          <a:p>
            <a:pPr marL="0" indent="0" defTabSz="457200">
              <a:lnSpc>
                <a:spcPct val="100000"/>
              </a:lnSpc>
              <a:spcBef>
                <a:spcPts val="0"/>
              </a:spcBef>
              <a:buNone/>
              <a:defRPr/>
            </a:pPr>
            <a:r>
              <a:rPr lang="is-IS" b="1" dirty="0"/>
              <a:t>Samningur SÞ nær til alls samfélagsins. - Opinberir aðilar / Einkageiri.</a:t>
            </a:r>
          </a:p>
          <a:p>
            <a:endParaRPr lang="is-IS" dirty="0"/>
          </a:p>
        </p:txBody>
      </p:sp>
    </p:spTree>
    <p:extLst>
      <p:ext uri="{BB962C8B-B14F-4D97-AF65-F5344CB8AC3E}">
        <p14:creationId xmlns:p14="http://schemas.microsoft.com/office/powerpoint/2010/main" val="232484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3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B11C9-9919-4D6E-A2FD-F8AA1462B7DC}"/>
              </a:ext>
            </a:extLst>
          </p:cNvPr>
          <p:cNvSpPr>
            <a:spLocks noGrp="1"/>
          </p:cNvSpPr>
          <p:nvPr>
            <p:ph type="title"/>
          </p:nvPr>
        </p:nvSpPr>
        <p:spPr/>
        <p:txBody>
          <a:bodyPr/>
          <a:lstStyle/>
          <a:p>
            <a:r>
              <a:rPr lang="is-IS" dirty="0"/>
              <a:t>Svið sem samningur SÞ nær til. – Ákvæði samnings.</a:t>
            </a:r>
          </a:p>
        </p:txBody>
      </p:sp>
      <p:sp>
        <p:nvSpPr>
          <p:cNvPr id="3" name="Content Placeholder 2">
            <a:extLst>
              <a:ext uri="{FF2B5EF4-FFF2-40B4-BE49-F238E27FC236}">
                <a16:creationId xmlns:a16="http://schemas.microsoft.com/office/drawing/2014/main" id="{5B0E6624-98AE-44F2-983F-61DF9F91EC68}"/>
              </a:ext>
            </a:extLst>
          </p:cNvPr>
          <p:cNvSpPr>
            <a:spLocks noGrp="1"/>
          </p:cNvSpPr>
          <p:nvPr>
            <p:ph idx="1"/>
          </p:nvPr>
        </p:nvSpPr>
        <p:spPr/>
        <p:txBody>
          <a:bodyPr>
            <a:normAutofit fontScale="92500"/>
          </a:bodyPr>
          <a:lstStyle/>
          <a:p>
            <a:r>
              <a:rPr lang="is-IS" b="1" dirty="0"/>
              <a:t>Samningur SÞ nær til alls samfélagsins. - Opinberir aðilar / Einkageiri.</a:t>
            </a:r>
            <a:endParaRPr lang="is-IS" i="1" dirty="0"/>
          </a:p>
          <a:p>
            <a:r>
              <a:rPr lang="is-IS" i="1" dirty="0"/>
              <a:t>Jafnrétti og bann við mismunun.</a:t>
            </a:r>
            <a:endParaRPr lang="is-IS" dirty="0"/>
          </a:p>
          <a:p>
            <a:r>
              <a:rPr lang="is-IS" i="1" dirty="0"/>
              <a:t>Fatlaðar konur.</a:t>
            </a:r>
          </a:p>
          <a:p>
            <a:r>
              <a:rPr lang="is-IS" i="1" dirty="0"/>
              <a:t>Fötluð börn.</a:t>
            </a:r>
          </a:p>
          <a:p>
            <a:r>
              <a:rPr lang="is-IS" i="1" dirty="0"/>
              <a:t>Vitundarvakning.</a:t>
            </a:r>
          </a:p>
          <a:p>
            <a:r>
              <a:rPr lang="is-IS" i="1" dirty="0"/>
              <a:t>Réttur til lífs.</a:t>
            </a:r>
          </a:p>
          <a:p>
            <a:r>
              <a:rPr lang="is-IS" i="1" dirty="0"/>
              <a:t>Aðstæður sem skapa hættu og neyðarástand.</a:t>
            </a:r>
          </a:p>
          <a:p>
            <a:r>
              <a:rPr lang="is-IS" i="1" dirty="0"/>
              <a:t>Aðgengi.</a:t>
            </a:r>
          </a:p>
          <a:p>
            <a:r>
              <a:rPr lang="is-IS" i="1" dirty="0"/>
              <a:t>Réttarstaða til jafns við aðra.</a:t>
            </a:r>
          </a:p>
          <a:p>
            <a:endParaRPr lang="is-IS" i="1" dirty="0"/>
          </a:p>
        </p:txBody>
      </p:sp>
    </p:spTree>
    <p:extLst>
      <p:ext uri="{BB962C8B-B14F-4D97-AF65-F5344CB8AC3E}">
        <p14:creationId xmlns:p14="http://schemas.microsoft.com/office/powerpoint/2010/main" val="3590409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3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13428-DFC1-449C-9D41-12992C3B9D93}"/>
              </a:ext>
            </a:extLst>
          </p:cNvPr>
          <p:cNvSpPr>
            <a:spLocks noGrp="1"/>
          </p:cNvSpPr>
          <p:nvPr>
            <p:ph type="title"/>
          </p:nvPr>
        </p:nvSpPr>
        <p:spPr/>
        <p:txBody>
          <a:bodyPr/>
          <a:lstStyle/>
          <a:p>
            <a:r>
              <a:rPr lang="is-IS" dirty="0"/>
              <a:t>Svið sem samningur SÞ nær til. – Ákvæði samnings.</a:t>
            </a:r>
          </a:p>
        </p:txBody>
      </p:sp>
      <p:sp>
        <p:nvSpPr>
          <p:cNvPr id="3" name="Content Placeholder 2">
            <a:extLst>
              <a:ext uri="{FF2B5EF4-FFF2-40B4-BE49-F238E27FC236}">
                <a16:creationId xmlns:a16="http://schemas.microsoft.com/office/drawing/2014/main" id="{AC1B1E89-B7EC-46D1-9CB6-21312C2BBF5B}"/>
              </a:ext>
            </a:extLst>
          </p:cNvPr>
          <p:cNvSpPr>
            <a:spLocks noGrp="1"/>
          </p:cNvSpPr>
          <p:nvPr>
            <p:ph idx="1"/>
          </p:nvPr>
        </p:nvSpPr>
        <p:spPr/>
        <p:txBody>
          <a:bodyPr>
            <a:normAutofit/>
          </a:bodyPr>
          <a:lstStyle/>
          <a:p>
            <a:r>
              <a:rPr lang="is-IS" i="1" dirty="0"/>
              <a:t>Aðgangur að réttarvörslukerfinu.</a:t>
            </a:r>
            <a:endParaRPr lang="is-IS" dirty="0"/>
          </a:p>
          <a:p>
            <a:r>
              <a:rPr lang="is-IS" i="1" dirty="0"/>
              <a:t>Frelsi og mannhelgi.</a:t>
            </a:r>
          </a:p>
          <a:p>
            <a:r>
              <a:rPr lang="is-IS" i="1" dirty="0"/>
              <a:t>Frelsi frá því að sæta pyndingum eða annarri grimmdarlegri, ómannúðlegri eða lítillækkandi meðferð eða refsingu.</a:t>
            </a:r>
          </a:p>
          <a:p>
            <a:r>
              <a:rPr lang="is-IS" i="1" dirty="0"/>
              <a:t>Frelsi frá misnotkun í gróðaskyni, ofbeldi og misþyrmingum.</a:t>
            </a:r>
          </a:p>
          <a:p>
            <a:r>
              <a:rPr lang="is-IS" i="1" dirty="0"/>
              <a:t>Verndun friðhelgi einstaklingsins.</a:t>
            </a:r>
            <a:endParaRPr lang="is-IS" dirty="0"/>
          </a:p>
          <a:p>
            <a:r>
              <a:rPr lang="is-IS" i="1" dirty="0"/>
              <a:t>Umferðarfrelsi og ríkisfang.</a:t>
            </a:r>
          </a:p>
          <a:p>
            <a:r>
              <a:rPr lang="is-IS" i="1" dirty="0"/>
              <a:t>Að lifa sjálfstæðu lífi og án aðgreiningar í samfélaginu.</a:t>
            </a:r>
            <a:endParaRPr lang="is-IS" dirty="0"/>
          </a:p>
          <a:p>
            <a:endParaRPr lang="is-IS" dirty="0"/>
          </a:p>
        </p:txBody>
      </p:sp>
    </p:spTree>
    <p:extLst>
      <p:ext uri="{BB962C8B-B14F-4D97-AF65-F5344CB8AC3E}">
        <p14:creationId xmlns:p14="http://schemas.microsoft.com/office/powerpoint/2010/main" val="309769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3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10A6-7A53-482E-BA5F-7826B70A2BF4}"/>
              </a:ext>
            </a:extLst>
          </p:cNvPr>
          <p:cNvSpPr>
            <a:spLocks noGrp="1"/>
          </p:cNvSpPr>
          <p:nvPr>
            <p:ph type="title"/>
          </p:nvPr>
        </p:nvSpPr>
        <p:spPr/>
        <p:txBody>
          <a:bodyPr/>
          <a:lstStyle/>
          <a:p>
            <a:r>
              <a:rPr lang="is-IS" dirty="0"/>
              <a:t>Svið sem samningur SÞ nær til. – Ákvæði samnings.</a:t>
            </a:r>
          </a:p>
        </p:txBody>
      </p:sp>
      <p:sp>
        <p:nvSpPr>
          <p:cNvPr id="3" name="Content Placeholder 2">
            <a:extLst>
              <a:ext uri="{FF2B5EF4-FFF2-40B4-BE49-F238E27FC236}">
                <a16:creationId xmlns:a16="http://schemas.microsoft.com/office/drawing/2014/main" id="{E384AC89-5C65-4F5D-BB23-9F56005A48FA}"/>
              </a:ext>
            </a:extLst>
          </p:cNvPr>
          <p:cNvSpPr>
            <a:spLocks noGrp="1"/>
          </p:cNvSpPr>
          <p:nvPr>
            <p:ph idx="1"/>
          </p:nvPr>
        </p:nvSpPr>
        <p:spPr/>
        <p:txBody>
          <a:bodyPr>
            <a:normAutofit lnSpcReduction="10000"/>
          </a:bodyPr>
          <a:lstStyle/>
          <a:p>
            <a:r>
              <a:rPr lang="is-IS" i="1" dirty="0"/>
              <a:t>Ferlimál einstaklinga.</a:t>
            </a:r>
          </a:p>
          <a:p>
            <a:r>
              <a:rPr lang="is-IS" i="1" dirty="0"/>
              <a:t>Tjáningar- og skoðanafrelsi og aðgangur að upplýsingum.</a:t>
            </a:r>
          </a:p>
          <a:p>
            <a:r>
              <a:rPr lang="is-IS" i="1" dirty="0"/>
              <a:t>Virðing fyrir einkalífi.</a:t>
            </a:r>
          </a:p>
          <a:p>
            <a:r>
              <a:rPr lang="is-IS" i="1" dirty="0"/>
              <a:t>Menntun.</a:t>
            </a:r>
          </a:p>
          <a:p>
            <a:r>
              <a:rPr lang="is-IS" i="1" dirty="0"/>
              <a:t>Heilsa.</a:t>
            </a:r>
          </a:p>
          <a:p>
            <a:r>
              <a:rPr lang="is-IS" i="1" dirty="0"/>
              <a:t>Vinna og starf.</a:t>
            </a:r>
          </a:p>
          <a:p>
            <a:r>
              <a:rPr lang="is-IS" i="1" dirty="0"/>
              <a:t>Hæfing og endurhæfing.</a:t>
            </a:r>
          </a:p>
          <a:p>
            <a:r>
              <a:rPr lang="is-IS" i="1" dirty="0"/>
              <a:t>Viðunandi lífskjör og félagsleg vernd.</a:t>
            </a:r>
          </a:p>
          <a:p>
            <a:r>
              <a:rPr lang="is-IS" i="1" dirty="0"/>
              <a:t>Þátttaka í stjórnmálum og opinberu lífi.</a:t>
            </a:r>
            <a:endParaRPr lang="is-IS" dirty="0"/>
          </a:p>
          <a:p>
            <a:endParaRPr lang="is-IS" dirty="0"/>
          </a:p>
        </p:txBody>
      </p:sp>
    </p:spTree>
    <p:extLst>
      <p:ext uri="{BB962C8B-B14F-4D97-AF65-F5344CB8AC3E}">
        <p14:creationId xmlns:p14="http://schemas.microsoft.com/office/powerpoint/2010/main" val="1709331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Organic</Template>
  <TotalTime>5532</TotalTime>
  <Words>1274</Words>
  <Application>Microsoft Office PowerPoint</Application>
  <PresentationFormat>Widescreen</PresentationFormat>
  <Paragraphs>135</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Futura</vt:lpstr>
      <vt:lpstr>Futura Medium</vt:lpstr>
      <vt:lpstr>Office Theme</vt:lpstr>
      <vt:lpstr> </vt:lpstr>
      <vt:lpstr> </vt:lpstr>
      <vt:lpstr>HVAÐ ERU  MANNRÉTTINDI?</vt:lpstr>
      <vt:lpstr>PowerPoint Presentation</vt:lpstr>
      <vt:lpstr>PowerPoint Presentation</vt:lpstr>
      <vt:lpstr>Stjórnvöld og mannréttindi fatlaðs fólks.</vt:lpstr>
      <vt:lpstr>Svið sem samningur SÞ nær til. – Ákvæði samnings.</vt:lpstr>
      <vt:lpstr>Svið sem samningur SÞ nær til. – Ákvæði samnings.</vt:lpstr>
      <vt:lpstr>Svið sem samningur SÞ nær til. – Ákvæði samnings.</vt:lpstr>
      <vt:lpstr>Svið sem samningur SÞ nær til. – Ákvæði samnings.</vt:lpstr>
      <vt:lpstr>Bann við mismunun. – Viðeigandi aðlögun.</vt:lpstr>
      <vt:lpstr>PowerPoint Presentation</vt:lpstr>
      <vt:lpstr>PowerPoint Presentation</vt:lpstr>
      <vt:lpstr> </vt:lpstr>
      <vt:lpstr>Viðhorf. – Fordómar.</vt:lpstr>
      <vt:lpstr>Mikilvæg lög m.t.t. mannréttinda fatlaðs fólks. – Eftirlitsskyldur stjórnvalda.</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Skyldur sveitarfélaga til að tryggja íbúum mannréttindi</dc:title>
  <dc:creator>Árni Múli Jónasson</dc:creator>
  <cp:lastModifiedBy>Lenovo</cp:lastModifiedBy>
  <cp:revision>198</cp:revision>
  <cp:lastPrinted>2018-08-21T15:18:57Z</cp:lastPrinted>
  <dcterms:created xsi:type="dcterms:W3CDTF">2018-04-04T09:12:39Z</dcterms:created>
  <dcterms:modified xsi:type="dcterms:W3CDTF">2018-09-28T12:07:37Z</dcterms:modified>
</cp:coreProperties>
</file>