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87" r:id="rId5"/>
    <p:sldId id="289" r:id="rId6"/>
    <p:sldId id="262" r:id="rId7"/>
    <p:sldId id="293" r:id="rId8"/>
    <p:sldId id="261" r:id="rId9"/>
    <p:sldId id="266" r:id="rId10"/>
    <p:sldId id="295" r:id="rId11"/>
    <p:sldId id="296" r:id="rId12"/>
    <p:sldId id="270" r:id="rId13"/>
    <p:sldId id="274" r:id="rId14"/>
    <p:sldId id="275" r:id="rId15"/>
    <p:sldId id="277" r:id="rId16"/>
    <p:sldId id="278" r:id="rId17"/>
    <p:sldId id="279" r:id="rId18"/>
    <p:sldId id="292" r:id="rId19"/>
    <p:sldId id="276" r:id="rId20"/>
    <p:sldId id="291" r:id="rId21"/>
    <p:sldId id="280" r:id="rId22"/>
    <p:sldId id="282" r:id="rId23"/>
    <p:sldId id="297" r:id="rId24"/>
    <p:sldId id="298" r:id="rId25"/>
    <p:sldId id="283" r:id="rId26"/>
    <p:sldId id="284" r:id="rId27"/>
    <p:sldId id="285" r:id="rId28"/>
    <p:sldId id="265" r:id="rId29"/>
    <p:sldId id="273" r:id="rId30"/>
    <p:sldId id="301" r:id="rId31"/>
    <p:sldId id="303"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4D505-6060-4127-BDF1-3C0D08E2CB32}" type="datetimeFigureOut">
              <a:rPr lang="en-US" smtClean="0"/>
              <a:t>9/1/2016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48463-328F-4572-A9D0-2F0229BA1D3B}" type="slidenum">
              <a:rPr lang="en-US" smtClean="0"/>
              <a:t>‹#›</a:t>
            </a:fld>
            <a:endParaRPr lang="en-US" dirty="0"/>
          </a:p>
        </p:txBody>
      </p:sp>
    </p:spTree>
    <p:extLst>
      <p:ext uri="{BB962C8B-B14F-4D97-AF65-F5344CB8AC3E}">
        <p14:creationId xmlns:p14="http://schemas.microsoft.com/office/powerpoint/2010/main" val="1781231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4852" indent="-282635" eaLnBrk="0" hangingPunct="0">
              <a:spcBef>
                <a:spcPct val="30000"/>
              </a:spcBef>
              <a:defRPr sz="1200">
                <a:solidFill>
                  <a:schemeClr val="tx1"/>
                </a:solidFill>
                <a:latin typeface="Arial" charset="0"/>
              </a:defRPr>
            </a:lvl2pPr>
            <a:lvl3pPr marL="1130541" indent="-226108" eaLnBrk="0" hangingPunct="0">
              <a:spcBef>
                <a:spcPct val="30000"/>
              </a:spcBef>
              <a:defRPr sz="1200">
                <a:solidFill>
                  <a:schemeClr val="tx1"/>
                </a:solidFill>
                <a:latin typeface="Arial" charset="0"/>
              </a:defRPr>
            </a:lvl3pPr>
            <a:lvl4pPr marL="1582758" indent="-226108" eaLnBrk="0" hangingPunct="0">
              <a:spcBef>
                <a:spcPct val="30000"/>
              </a:spcBef>
              <a:defRPr sz="1200">
                <a:solidFill>
                  <a:schemeClr val="tx1"/>
                </a:solidFill>
                <a:latin typeface="Arial" charset="0"/>
              </a:defRPr>
            </a:lvl4pPr>
            <a:lvl5pPr marL="2034974" indent="-226108" eaLnBrk="0" hangingPunct="0">
              <a:spcBef>
                <a:spcPct val="30000"/>
              </a:spcBef>
              <a:defRPr sz="1200">
                <a:solidFill>
                  <a:schemeClr val="tx1"/>
                </a:solidFill>
                <a:latin typeface="Arial" charset="0"/>
              </a:defRPr>
            </a:lvl5pPr>
            <a:lvl6pPr marL="2487191" indent="-226108" eaLnBrk="0" fontAlgn="base" hangingPunct="0">
              <a:spcBef>
                <a:spcPct val="30000"/>
              </a:spcBef>
              <a:spcAft>
                <a:spcPct val="0"/>
              </a:spcAft>
              <a:defRPr sz="1200">
                <a:solidFill>
                  <a:schemeClr val="tx1"/>
                </a:solidFill>
                <a:latin typeface="Arial" charset="0"/>
              </a:defRPr>
            </a:lvl6pPr>
            <a:lvl7pPr marL="2939407" indent="-226108" eaLnBrk="0" fontAlgn="base" hangingPunct="0">
              <a:spcBef>
                <a:spcPct val="30000"/>
              </a:spcBef>
              <a:spcAft>
                <a:spcPct val="0"/>
              </a:spcAft>
              <a:defRPr sz="1200">
                <a:solidFill>
                  <a:schemeClr val="tx1"/>
                </a:solidFill>
                <a:latin typeface="Arial" charset="0"/>
              </a:defRPr>
            </a:lvl7pPr>
            <a:lvl8pPr marL="3391624" indent="-226108" eaLnBrk="0" fontAlgn="base" hangingPunct="0">
              <a:spcBef>
                <a:spcPct val="30000"/>
              </a:spcBef>
              <a:spcAft>
                <a:spcPct val="0"/>
              </a:spcAft>
              <a:defRPr sz="1200">
                <a:solidFill>
                  <a:schemeClr val="tx1"/>
                </a:solidFill>
                <a:latin typeface="Arial" charset="0"/>
              </a:defRPr>
            </a:lvl8pPr>
            <a:lvl9pPr marL="3843840" indent="-22610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2AE226B-8FA8-4C01-A281-B7B64F45DDAA}" type="slidenum">
              <a:rPr lang="en-US" altLang="en-US" smtClean="0"/>
              <a:pPr eaLnBrk="1" hangingPunct="1">
                <a:spcBef>
                  <a:spcPct val="0"/>
                </a:spcBef>
              </a:pPr>
              <a:t>13</a:t>
            </a:fld>
            <a:endParaRPr lang="en-US" alt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Considerations are intended to improve the person’s life and outcomes.  They derive from what the person says in response to questions and what others in the interview say, along with observations from the team.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4852" indent="-282635" eaLnBrk="0" hangingPunct="0">
              <a:spcBef>
                <a:spcPct val="30000"/>
              </a:spcBef>
              <a:defRPr sz="1200">
                <a:solidFill>
                  <a:schemeClr val="tx1"/>
                </a:solidFill>
                <a:latin typeface="Arial" charset="0"/>
              </a:defRPr>
            </a:lvl2pPr>
            <a:lvl3pPr marL="1130541" indent="-226108" eaLnBrk="0" hangingPunct="0">
              <a:spcBef>
                <a:spcPct val="30000"/>
              </a:spcBef>
              <a:defRPr sz="1200">
                <a:solidFill>
                  <a:schemeClr val="tx1"/>
                </a:solidFill>
                <a:latin typeface="Arial" charset="0"/>
              </a:defRPr>
            </a:lvl3pPr>
            <a:lvl4pPr marL="1582758" indent="-226108" eaLnBrk="0" hangingPunct="0">
              <a:spcBef>
                <a:spcPct val="30000"/>
              </a:spcBef>
              <a:defRPr sz="1200">
                <a:solidFill>
                  <a:schemeClr val="tx1"/>
                </a:solidFill>
                <a:latin typeface="Arial" charset="0"/>
              </a:defRPr>
            </a:lvl4pPr>
            <a:lvl5pPr marL="2034974" indent="-226108" eaLnBrk="0" hangingPunct="0">
              <a:spcBef>
                <a:spcPct val="30000"/>
              </a:spcBef>
              <a:defRPr sz="1200">
                <a:solidFill>
                  <a:schemeClr val="tx1"/>
                </a:solidFill>
                <a:latin typeface="Arial" charset="0"/>
              </a:defRPr>
            </a:lvl5pPr>
            <a:lvl6pPr marL="2487191" indent="-226108" eaLnBrk="0" fontAlgn="base" hangingPunct="0">
              <a:spcBef>
                <a:spcPct val="30000"/>
              </a:spcBef>
              <a:spcAft>
                <a:spcPct val="0"/>
              </a:spcAft>
              <a:defRPr sz="1200">
                <a:solidFill>
                  <a:schemeClr val="tx1"/>
                </a:solidFill>
                <a:latin typeface="Arial" charset="0"/>
              </a:defRPr>
            </a:lvl6pPr>
            <a:lvl7pPr marL="2939407" indent="-226108" eaLnBrk="0" fontAlgn="base" hangingPunct="0">
              <a:spcBef>
                <a:spcPct val="30000"/>
              </a:spcBef>
              <a:spcAft>
                <a:spcPct val="0"/>
              </a:spcAft>
              <a:defRPr sz="1200">
                <a:solidFill>
                  <a:schemeClr val="tx1"/>
                </a:solidFill>
                <a:latin typeface="Arial" charset="0"/>
              </a:defRPr>
            </a:lvl7pPr>
            <a:lvl8pPr marL="3391624" indent="-226108" eaLnBrk="0" fontAlgn="base" hangingPunct="0">
              <a:spcBef>
                <a:spcPct val="30000"/>
              </a:spcBef>
              <a:spcAft>
                <a:spcPct val="0"/>
              </a:spcAft>
              <a:defRPr sz="1200">
                <a:solidFill>
                  <a:schemeClr val="tx1"/>
                </a:solidFill>
                <a:latin typeface="Arial" charset="0"/>
              </a:defRPr>
            </a:lvl8pPr>
            <a:lvl9pPr marL="3843840" indent="-22610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8BF0421-26D2-4EBE-9F61-879F60423A85}" type="slidenum">
              <a:rPr lang="en-US" altLang="en-US" smtClean="0"/>
              <a:pPr eaLnBrk="1" hangingPunct="1">
                <a:spcBef>
                  <a:spcPct val="0"/>
                </a:spcBef>
              </a:pPr>
              <a:t>22</a:t>
            </a:fld>
            <a:endParaRPr lang="en-US"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loop is closed when the person/family say it is.  That’s our definition of closing the loop.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34852" indent="-282635" eaLnBrk="0" hangingPunct="0">
              <a:spcBef>
                <a:spcPct val="30000"/>
              </a:spcBef>
              <a:defRPr sz="1200">
                <a:solidFill>
                  <a:schemeClr val="tx1"/>
                </a:solidFill>
                <a:latin typeface="Arial" charset="0"/>
              </a:defRPr>
            </a:lvl2pPr>
            <a:lvl3pPr marL="1130541" indent="-226108" eaLnBrk="0" hangingPunct="0">
              <a:spcBef>
                <a:spcPct val="30000"/>
              </a:spcBef>
              <a:defRPr sz="1200">
                <a:solidFill>
                  <a:schemeClr val="tx1"/>
                </a:solidFill>
                <a:latin typeface="Arial" charset="0"/>
              </a:defRPr>
            </a:lvl3pPr>
            <a:lvl4pPr marL="1582758" indent="-226108" eaLnBrk="0" hangingPunct="0">
              <a:spcBef>
                <a:spcPct val="30000"/>
              </a:spcBef>
              <a:defRPr sz="1200">
                <a:solidFill>
                  <a:schemeClr val="tx1"/>
                </a:solidFill>
                <a:latin typeface="Arial" charset="0"/>
              </a:defRPr>
            </a:lvl4pPr>
            <a:lvl5pPr marL="2034974" indent="-226108" eaLnBrk="0" hangingPunct="0">
              <a:spcBef>
                <a:spcPct val="30000"/>
              </a:spcBef>
              <a:defRPr sz="1200">
                <a:solidFill>
                  <a:schemeClr val="tx1"/>
                </a:solidFill>
                <a:latin typeface="Arial" charset="0"/>
              </a:defRPr>
            </a:lvl5pPr>
            <a:lvl6pPr marL="2487191" indent="-226108" eaLnBrk="0" fontAlgn="base" hangingPunct="0">
              <a:spcBef>
                <a:spcPct val="30000"/>
              </a:spcBef>
              <a:spcAft>
                <a:spcPct val="0"/>
              </a:spcAft>
              <a:defRPr sz="1200">
                <a:solidFill>
                  <a:schemeClr val="tx1"/>
                </a:solidFill>
                <a:latin typeface="Arial" charset="0"/>
              </a:defRPr>
            </a:lvl6pPr>
            <a:lvl7pPr marL="2939407" indent="-226108" eaLnBrk="0" fontAlgn="base" hangingPunct="0">
              <a:spcBef>
                <a:spcPct val="30000"/>
              </a:spcBef>
              <a:spcAft>
                <a:spcPct val="0"/>
              </a:spcAft>
              <a:defRPr sz="1200">
                <a:solidFill>
                  <a:schemeClr val="tx1"/>
                </a:solidFill>
                <a:latin typeface="Arial" charset="0"/>
              </a:defRPr>
            </a:lvl7pPr>
            <a:lvl8pPr marL="3391624" indent="-226108" eaLnBrk="0" fontAlgn="base" hangingPunct="0">
              <a:spcBef>
                <a:spcPct val="30000"/>
              </a:spcBef>
              <a:spcAft>
                <a:spcPct val="0"/>
              </a:spcAft>
              <a:defRPr sz="1200">
                <a:solidFill>
                  <a:schemeClr val="tx1"/>
                </a:solidFill>
                <a:latin typeface="Arial" charset="0"/>
              </a:defRPr>
            </a:lvl8pPr>
            <a:lvl9pPr marL="3843840" indent="-22610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927A53-7ED4-4C02-AD5A-00843684F01B}" type="slidenum">
              <a:rPr lang="en-US" altLang="en-US" smtClean="0"/>
              <a:pPr eaLnBrk="1" hangingPunct="1">
                <a:spcBef>
                  <a:spcPct val="0"/>
                </a:spcBef>
              </a:pPr>
              <a:t>25</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Both children and adults are interviewed, although the majority of people interviewed are adults.</a:t>
            </a:r>
          </a:p>
          <a:p>
            <a:pPr eaLnBrk="1" hangingPunct="1"/>
            <a:r>
              <a:rPr lang="en-US" altLang="en-US" dirty="0" smtClean="0"/>
              <a:t>Families are interviewed with the permission of the person receiving services, except for approximately 2600 family members a year who are interviewed as part of a national core indicators sample.  National Core indicators includes a sample of 1380 family members who live with their adult family member at home, and an additional 1380 family members whose family member lives somewhere else – generally in a community home funded by the County Program.</a:t>
            </a:r>
          </a:p>
          <a:p>
            <a:pPr eaLnBrk="1" hangingPunct="1"/>
            <a:r>
              <a:rPr lang="en-US" altLang="en-US" dirty="0" smtClean="0"/>
              <a:t>__ of the 34 local Programs conduct IM4Q surveys in only one County MH/MR Program, while ___programs conduct surveys in 2 or more programs.</a:t>
            </a:r>
          </a:p>
          <a:p>
            <a:pPr eaLnBrk="1" hangingPunct="1"/>
            <a:r>
              <a:rPr lang="en-US" altLang="en-US" dirty="0" smtClean="0"/>
              <a:t>Each IM4Q team includes at least on person who is a person with disability or a family member of a person with a disability.  One average, each IM4Q interviewer conducts between ________ and ______ surveys a year.</a:t>
            </a:r>
          </a:p>
          <a:p>
            <a:pPr eaLnBrk="1" hangingPunct="1"/>
            <a:endParaRPr lang="en-US" altLang="en-US" dirty="0" smtClean="0"/>
          </a:p>
          <a:p>
            <a:pPr eaLnBrk="1" hangingPunct="1"/>
            <a:r>
              <a:rPr lang="en-US" altLang="en-US" dirty="0" smtClean="0"/>
              <a:t>Approximately 37 people in each of the 6 State Centers across the State also receive IM4Q surveys. </a:t>
            </a:r>
          </a:p>
          <a:p>
            <a:pPr eaLnBrk="1" hangingPunct="1"/>
            <a:endParaRPr lang="en-US" altLang="en-US" dirty="0" smtClean="0"/>
          </a:p>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3E75-F3BA-4E3D-B2B4-640847DF17E6}" type="datetimeFigureOut">
              <a:rPr lang="en-US" smtClean="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3E75-F3BA-4E3D-B2B4-640847DF17E6}" type="datetimeFigureOut">
              <a:rPr lang="en-US" smtClean="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304800" y="6050281"/>
            <a:ext cx="853440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3E75-F3BA-4E3D-B2B4-640847DF17E6}" type="datetimeFigureOut">
              <a:rPr lang="en-US" smtClean="0"/>
              <a:t>9/1/2016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3E75-F3BA-4E3D-B2B4-640847DF17E6}" type="datetimeFigureOut">
              <a:rPr lang="en-US" smtClean="0"/>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3E75-F3BA-4E3D-B2B4-640847DF17E6}" type="datetimeFigureOut">
              <a:rPr lang="en-US" smtClean="0"/>
              <a:t>9/1/2016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3E75-F3BA-4E3D-B2B4-640847DF17E6}" type="datetimeFigureOut">
              <a:rPr lang="en-US" smtClean="0"/>
              <a:t>9/1/2016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3E75-F3BA-4E3D-B2B4-640847DF17E6}" type="datetimeFigureOut">
              <a:rPr lang="en-US" smtClean="0"/>
              <a:t>9/1/2016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3E75-F3BA-4E3D-B2B4-640847DF17E6}" type="datetimeFigureOut">
              <a:rPr lang="en-US" smtClean="0"/>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3E75-F3BA-4E3D-B2B4-640847DF17E6}" type="datetimeFigureOut">
              <a:rPr lang="en-US" smtClean="0"/>
              <a:t>9/1/2016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629400" y="5105400"/>
            <a:ext cx="2133600" cy="1676400"/>
          </a:xfrm>
          <a:prstGeom prst="rect">
            <a:avLst/>
          </a:prstGeom>
        </p:spPr>
        <p:txBody>
          <a:bodyPr/>
          <a:lstStyle/>
          <a:p>
            <a:fld id="{F8969DF6-8AC7-4B1F-A2BF-5D868158C785}" type="slidenum">
              <a:rPr lang="en-US" smtClean="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3E75-F3BA-4E3D-B2B4-640847DF17E6}" type="datetimeFigureOut">
              <a:rPr lang="en-US" smtClean="0"/>
              <a:t>9/1/2016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descr="Inst_on_Disabilities black.pdf"/>
          <p:cNvPicPr>
            <a:picLocks noChangeAspect="1"/>
          </p:cNvPicPr>
          <p:nvPr userDrawn="1"/>
        </p:nvPicPr>
        <p:blipFill>
          <a:blip r:embed="rId13">
            <a:alphaModFix amt="14000"/>
            <a:extLst>
              <a:ext uri="{28A0092B-C50C-407E-A947-70E740481C1C}">
                <a14:useLocalDpi xmlns:a14="http://schemas.microsoft.com/office/drawing/2010/main" val="0"/>
              </a:ext>
            </a:extLst>
          </a:blip>
          <a:stretch>
            <a:fillRect/>
          </a:stretch>
        </p:blipFill>
        <p:spPr>
          <a:xfrm>
            <a:off x="7391400" y="6172200"/>
            <a:ext cx="1301301" cy="5019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isabilities.temple.edu/"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Iceland" TargetMode="External"/><Relationship Id="rId2" Type="http://schemas.openxmlformats.org/officeDocument/2006/relationships/hyperlink" Target="http://en.wikipedia.org/wiki/Pennsylvania%20(US)" TargetMode="Externa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9.jpeg"/><Relationship Id="rId4" Type="http://schemas.openxmlformats.org/officeDocument/2006/relationships/hyperlink" Target="https://www.cia.gov/library/publications/the-world-factbook/docs/notesanddefs.html?fieldkey=2119&amp;term=Popul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3059482"/>
          </a:xfrm>
        </p:spPr>
        <p:txBody>
          <a:bodyPr>
            <a:normAutofit fontScale="90000"/>
          </a:bodyPr>
          <a:lstStyle/>
          <a:p>
            <a:pPr>
              <a:lnSpc>
                <a:spcPct val="110000"/>
              </a:lnSpc>
            </a:pPr>
            <a:r>
              <a:rPr lang="en-US" sz="4000" b="1" dirty="0" smtClean="0">
                <a:solidFill>
                  <a:schemeClr val="tx2"/>
                </a:solidFill>
              </a:rPr>
              <a:t/>
            </a:r>
            <a:br>
              <a:rPr lang="en-US" sz="4000" b="1" dirty="0" smtClean="0">
                <a:solidFill>
                  <a:schemeClr val="tx2"/>
                </a:solidFill>
              </a:rPr>
            </a:br>
            <a:r>
              <a:rPr lang="en-US" sz="3600" b="1" dirty="0" smtClean="0">
                <a:solidFill>
                  <a:schemeClr val="tx2"/>
                </a:solidFill>
              </a:rPr>
              <a:t>People </a:t>
            </a:r>
            <a:r>
              <a:rPr lang="en-US" sz="3600" b="1" dirty="0">
                <a:solidFill>
                  <a:schemeClr val="tx2"/>
                </a:solidFill>
              </a:rPr>
              <a:t>with Disabilities &amp;</a:t>
            </a:r>
            <a:r>
              <a:rPr lang="en-US" sz="3600" b="1" dirty="0" smtClean="0">
                <a:solidFill>
                  <a:schemeClr val="tx2"/>
                </a:solidFill>
              </a:rPr>
              <a:t> </a:t>
            </a:r>
            <a:r>
              <a:rPr lang="en-US" sz="3600" b="1" dirty="0">
                <a:solidFill>
                  <a:schemeClr val="tx2"/>
                </a:solidFill>
              </a:rPr>
              <a:t>Families Insuring Quality Services: </a:t>
            </a:r>
            <a:r>
              <a:rPr lang="en-US" sz="3600" b="1" dirty="0" smtClean="0">
                <a:solidFill>
                  <a:schemeClr val="tx2"/>
                </a:solidFill>
              </a:rPr>
              <a:t> </a:t>
            </a:r>
            <a:br>
              <a:rPr lang="en-US" sz="3600" b="1" dirty="0" smtClean="0">
                <a:solidFill>
                  <a:schemeClr val="tx2"/>
                </a:solidFill>
              </a:rPr>
            </a:br>
            <a:r>
              <a:rPr lang="en-US" sz="3600" b="1" dirty="0" smtClean="0">
                <a:solidFill>
                  <a:schemeClr val="tx2"/>
                </a:solidFill>
              </a:rPr>
              <a:t>Independent </a:t>
            </a:r>
            <a:r>
              <a:rPr lang="en-US" sz="3600" b="1" dirty="0">
                <a:solidFill>
                  <a:schemeClr val="tx2"/>
                </a:solidFill>
              </a:rPr>
              <a:t>Monitoring for Quality </a:t>
            </a:r>
            <a:r>
              <a:rPr lang="en-US" sz="3600" b="1" dirty="0" smtClean="0">
                <a:solidFill>
                  <a:schemeClr val="tx2"/>
                </a:solidFill>
              </a:rPr>
              <a:t> (IM4Q)</a:t>
            </a:r>
            <a:r>
              <a:rPr lang="en-US" sz="3600" dirty="0" smtClean="0">
                <a:solidFill>
                  <a:schemeClr val="tx2"/>
                </a:solidFill>
              </a:rPr>
              <a:t> </a:t>
            </a:r>
            <a:r>
              <a:rPr lang="en-US" sz="3600" b="0" baseline="0" dirty="0" smtClean="0">
                <a:solidFill>
                  <a:schemeClr val="tx2"/>
                </a:solidFill>
                <a:cs typeface="Arial" charset="0"/>
              </a:rPr>
              <a:t/>
            </a:r>
            <a:br>
              <a:rPr lang="en-US" sz="3600" b="0" baseline="0" dirty="0" smtClean="0">
                <a:solidFill>
                  <a:schemeClr val="tx2"/>
                </a:solidFill>
                <a:cs typeface="Arial" charset="0"/>
              </a:rPr>
            </a:br>
            <a:r>
              <a:rPr lang="en-US" sz="3100" dirty="0" smtClean="0">
                <a:solidFill>
                  <a:schemeClr val="tx2"/>
                </a:solidFill>
                <a:cs typeface="Arial" charset="0"/>
              </a:rPr>
              <a:t>Guy Caruso, Ph.D., FAAIDD</a:t>
            </a:r>
            <a:r>
              <a:rPr lang="en-US" sz="3100" dirty="0">
                <a:solidFill>
                  <a:schemeClr val="tx2"/>
                </a:solidFill>
                <a:cs typeface="Arial" charset="0"/>
              </a:rPr>
              <a:t/>
            </a:r>
            <a:br>
              <a:rPr lang="en-US" sz="3100" dirty="0">
                <a:solidFill>
                  <a:schemeClr val="tx2"/>
                </a:solidFill>
                <a:cs typeface="Arial" charset="0"/>
              </a:rPr>
            </a:br>
            <a:endParaRPr lang="en-US" sz="3100" dirty="0"/>
          </a:p>
        </p:txBody>
      </p:sp>
      <p:sp>
        <p:nvSpPr>
          <p:cNvPr id="5" name="Line 12" title="Red line"/>
          <p:cNvSpPr>
            <a:spLocks noChangeShapeType="1"/>
          </p:cNvSpPr>
          <p:nvPr/>
        </p:nvSpPr>
        <p:spPr bwMode="auto">
          <a:xfrm>
            <a:off x="457200" y="5181600"/>
            <a:ext cx="8229600" cy="0"/>
          </a:xfrm>
          <a:prstGeom prst="line">
            <a:avLst/>
          </a:prstGeom>
          <a:noFill/>
          <a:ln w="9525">
            <a:solidFill>
              <a:srgbClr val="FF0000"/>
            </a:solidFill>
            <a:round/>
            <a:headEnd/>
            <a:tailEnd/>
          </a:ln>
        </p:spPr>
        <p:txBody>
          <a:bodyPr wrap="none" anchor="ctr"/>
          <a:lstStyle/>
          <a:p>
            <a:endParaRPr lang="en-US" dirty="0"/>
          </a:p>
        </p:txBody>
      </p:sp>
      <p:pic>
        <p:nvPicPr>
          <p:cNvPr id="6" name="Picture 5" descr="Inst_on_Disabilities blac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200" y="5540271"/>
            <a:ext cx="2231000" cy="860529"/>
          </a:xfrm>
          <a:prstGeom prst="rect">
            <a:avLst/>
          </a:prstGeom>
        </p:spPr>
      </p:pic>
      <p:sp>
        <p:nvSpPr>
          <p:cNvPr id="4" name="Subtitle 3"/>
          <p:cNvSpPr>
            <a:spLocks noGrp="1"/>
          </p:cNvSpPr>
          <p:nvPr>
            <p:ph type="subTitle" idx="1"/>
          </p:nvPr>
        </p:nvSpPr>
        <p:spPr>
          <a:xfrm>
            <a:off x="1371600" y="3581400"/>
            <a:ext cx="6400800" cy="1524000"/>
          </a:xfrm>
        </p:spPr>
        <p:txBody>
          <a:bodyPr>
            <a:noAutofit/>
          </a:bodyPr>
          <a:lstStyle/>
          <a:p>
            <a:r>
              <a:rPr lang="en-US" sz="2000" dirty="0" smtClean="0">
                <a:solidFill>
                  <a:schemeClr val="tx2"/>
                </a:solidFill>
                <a:cs typeface="Arial" charset="0"/>
              </a:rPr>
              <a:t>9/8/2016</a:t>
            </a:r>
          </a:p>
          <a:p>
            <a:r>
              <a:rPr lang="en-GB" sz="2000" dirty="0" smtClean="0">
                <a:solidFill>
                  <a:schemeClr val="tx2"/>
                </a:solidFill>
              </a:rPr>
              <a:t>The </a:t>
            </a:r>
            <a:r>
              <a:rPr lang="en-GB" sz="2000" dirty="0">
                <a:solidFill>
                  <a:schemeClr val="tx2"/>
                </a:solidFill>
              </a:rPr>
              <a:t>Center for Disability Studies at the University of </a:t>
            </a:r>
            <a:r>
              <a:rPr lang="en-GB" sz="2000" dirty="0" smtClean="0">
                <a:solidFill>
                  <a:schemeClr val="tx2"/>
                </a:solidFill>
              </a:rPr>
              <a:t>Iceland; </a:t>
            </a:r>
            <a:endParaRPr lang="en-GB" sz="2000" dirty="0">
              <a:solidFill>
                <a:schemeClr val="tx2"/>
              </a:solidFill>
            </a:endParaRPr>
          </a:p>
          <a:p>
            <a:r>
              <a:rPr lang="en-GB" sz="2000" dirty="0" smtClean="0">
                <a:solidFill>
                  <a:schemeClr val="tx2"/>
                </a:solidFill>
              </a:rPr>
              <a:t> </a:t>
            </a:r>
            <a:r>
              <a:rPr lang="en-GB" sz="2000" dirty="0">
                <a:solidFill>
                  <a:schemeClr val="tx2"/>
                </a:solidFill>
              </a:rPr>
              <a:t>National Association of Intellectual </a:t>
            </a:r>
            <a:r>
              <a:rPr lang="en-GB" sz="2000" dirty="0" smtClean="0">
                <a:solidFill>
                  <a:schemeClr val="tx2"/>
                </a:solidFill>
              </a:rPr>
              <a:t>Disabilities; and </a:t>
            </a:r>
            <a:r>
              <a:rPr lang="en-GB" sz="2000" dirty="0">
                <a:solidFill>
                  <a:schemeClr val="tx2"/>
                </a:solidFill>
              </a:rPr>
              <a:t>the Department of Welfare at the City of </a:t>
            </a:r>
            <a:r>
              <a:rPr lang="en-GB" sz="2000" dirty="0" smtClean="0">
                <a:solidFill>
                  <a:schemeClr val="tx2"/>
                </a:solidFill>
              </a:rPr>
              <a:t>Reykjavík</a:t>
            </a:r>
            <a:r>
              <a:rPr lang="en-US" sz="2000" dirty="0" smtClean="0">
                <a:solidFill>
                  <a:schemeClr val="tx2"/>
                </a:solidFill>
                <a:cs typeface="Arial" charset="0"/>
              </a:rPr>
              <a:t/>
            </a:r>
            <a:br>
              <a:rPr lang="en-US" sz="2000" dirty="0" smtClean="0">
                <a:solidFill>
                  <a:schemeClr val="tx2"/>
                </a:solidFill>
                <a:cs typeface="Arial" charset="0"/>
              </a:rPr>
            </a:br>
            <a:r>
              <a:rPr lang="en-US" sz="1600" dirty="0"/>
              <a:t/>
            </a:r>
            <a:br>
              <a:rPr lang="en-US" sz="1600" dirty="0"/>
            </a:b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IM4Q Instrument &amp; Interviewing</a:t>
            </a:r>
            <a:endParaRPr lang="en-US" dirty="0"/>
          </a:p>
        </p:txBody>
      </p:sp>
      <p:sp>
        <p:nvSpPr>
          <p:cNvPr id="3" name="Content Placeholder 2"/>
          <p:cNvSpPr>
            <a:spLocks noGrp="1"/>
          </p:cNvSpPr>
          <p:nvPr>
            <p:ph idx="1"/>
          </p:nvPr>
        </p:nvSpPr>
        <p:spPr/>
        <p:txBody>
          <a:bodyPr>
            <a:normAutofit lnSpcReduction="10000"/>
          </a:bodyPr>
          <a:lstStyle/>
          <a:p>
            <a:r>
              <a:rPr lang="en-US" dirty="0" smtClean="0"/>
              <a:t>Instrument merged with a national instrument as well and changes slightly over time</a:t>
            </a:r>
          </a:p>
          <a:p>
            <a:r>
              <a:rPr lang="en-US" dirty="0" smtClean="0"/>
              <a:t>Interviewers are selected by the IM4Q Program; screened for conflict; trained in interviewing and instrument use; paired for practice in the field; and </a:t>
            </a:r>
            <a:r>
              <a:rPr lang="en-US" b="1" u="sng" dirty="0" smtClean="0"/>
              <a:t>paid</a:t>
            </a:r>
          </a:p>
          <a:p>
            <a:r>
              <a:rPr lang="en-US" dirty="0" smtClean="0"/>
              <a:t>Two interviewers for survey and must be combination of person with a disability, family member, student, interested other (not staff)</a:t>
            </a:r>
          </a:p>
          <a:p>
            <a:endParaRPr lang="en-US" dirty="0"/>
          </a:p>
        </p:txBody>
      </p:sp>
    </p:spTree>
    <p:extLst>
      <p:ext uri="{BB962C8B-B14F-4D97-AF65-F5344CB8AC3E}">
        <p14:creationId xmlns:p14="http://schemas.microsoft.com/office/powerpoint/2010/main" val="309951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IM4Q </a:t>
            </a:r>
            <a:r>
              <a:rPr lang="en-US" dirty="0" smtClean="0"/>
              <a:t>Interview Instruments </a:t>
            </a:r>
            <a:br>
              <a:rPr lang="en-US" dirty="0" smtClean="0"/>
            </a:br>
            <a:r>
              <a:rPr lang="en-US" dirty="0" smtClean="0"/>
              <a:t>and  Total Numbers</a:t>
            </a:r>
            <a:endParaRPr lang="en-US" dirty="0"/>
          </a:p>
        </p:txBody>
      </p:sp>
      <p:sp>
        <p:nvSpPr>
          <p:cNvPr id="3" name="Content Placeholder 2"/>
          <p:cNvSpPr>
            <a:spLocks noGrp="1"/>
          </p:cNvSpPr>
          <p:nvPr>
            <p:ph idx="1"/>
          </p:nvPr>
        </p:nvSpPr>
        <p:spPr/>
        <p:txBody>
          <a:bodyPr>
            <a:normAutofit fontScale="92500"/>
          </a:bodyPr>
          <a:lstStyle/>
          <a:p>
            <a:r>
              <a:rPr lang="en-US" dirty="0" smtClean="0"/>
              <a:t>Use a number of instruments – in State and national, both with person with disability and, family, &amp; special (e.g. State Center, Transition)</a:t>
            </a:r>
          </a:p>
          <a:p>
            <a:r>
              <a:rPr lang="en-US" dirty="0" smtClean="0"/>
              <a:t>Since </a:t>
            </a:r>
            <a:r>
              <a:rPr lang="en-US" dirty="0"/>
              <a:t>2000 Grand total of 93,308 consumer interviews</a:t>
            </a:r>
          </a:p>
          <a:p>
            <a:r>
              <a:rPr lang="en-US" altLang="en-US" dirty="0" smtClean="0"/>
              <a:t>6,158 </a:t>
            </a:r>
            <a:r>
              <a:rPr lang="en-US" dirty="0" smtClean="0"/>
              <a:t> </a:t>
            </a:r>
            <a:r>
              <a:rPr lang="en-US" dirty="0" smtClean="0"/>
              <a:t>consumer interviews </a:t>
            </a:r>
            <a:r>
              <a:rPr lang="en-US" dirty="0"/>
              <a:t>in 2014</a:t>
            </a:r>
          </a:p>
          <a:p>
            <a:r>
              <a:rPr lang="en-US" dirty="0"/>
              <a:t>Since 2000 Grand total of 38,429 family </a:t>
            </a:r>
            <a:r>
              <a:rPr lang="en-US" dirty="0" smtClean="0"/>
              <a:t>surveys</a:t>
            </a:r>
          </a:p>
          <a:p>
            <a:r>
              <a:rPr lang="en-US" dirty="0" smtClean="0"/>
              <a:t>2,600 family/friend/guardian interviews in 2014</a:t>
            </a:r>
            <a:endParaRPr lang="en-US" dirty="0"/>
          </a:p>
          <a:p>
            <a:endParaRPr lang="en-US" dirty="0"/>
          </a:p>
        </p:txBody>
      </p:sp>
    </p:spTree>
    <p:extLst>
      <p:ext uri="{BB962C8B-B14F-4D97-AF65-F5344CB8AC3E}">
        <p14:creationId xmlns:p14="http://schemas.microsoft.com/office/powerpoint/2010/main" val="341143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Three </a:t>
            </a:r>
            <a:r>
              <a:rPr lang="en-US" dirty="0"/>
              <a:t>G</a:t>
            </a:r>
            <a:r>
              <a:rPr lang="en-US" dirty="0" smtClean="0"/>
              <a:t>roups </a:t>
            </a:r>
            <a:r>
              <a:rPr lang="en-US" dirty="0"/>
              <a:t>B</a:t>
            </a:r>
            <a:r>
              <a:rPr lang="en-US" dirty="0" smtClean="0"/>
              <a:t>eing Compared</a:t>
            </a:r>
            <a:endParaRPr lang="en-US" dirty="0"/>
          </a:p>
        </p:txBody>
      </p:sp>
      <p:sp>
        <p:nvSpPr>
          <p:cNvPr id="6" name="Content Placeholder 5"/>
          <p:cNvSpPr>
            <a:spLocks noGrp="1"/>
          </p:cNvSpPr>
          <p:nvPr>
            <p:ph idx="1"/>
          </p:nvPr>
        </p:nvSpPr>
        <p:spPr>
          <a:xfrm>
            <a:off x="568411" y="1371600"/>
            <a:ext cx="3978876" cy="4450492"/>
          </a:xfrm>
        </p:spPr>
        <p:txBody>
          <a:bodyPr>
            <a:normAutofit fontScale="77500" lnSpcReduction="20000"/>
          </a:bodyPr>
          <a:lstStyle/>
          <a:p>
            <a:r>
              <a:rPr lang="en-US" dirty="0" smtClean="0"/>
              <a:t>National data set that includes more than 14,000 </a:t>
            </a:r>
            <a:r>
              <a:rPr lang="en-US" b="1" dirty="0" smtClean="0"/>
              <a:t>records from 40 states </a:t>
            </a:r>
          </a:p>
          <a:p>
            <a:r>
              <a:rPr lang="en-US" dirty="0" smtClean="0"/>
              <a:t>National data collected in </a:t>
            </a:r>
            <a:r>
              <a:rPr lang="en-US" b="1" dirty="0" smtClean="0"/>
              <a:t>Pennsylvania, containing nearly 700 records</a:t>
            </a:r>
          </a:p>
          <a:p>
            <a:r>
              <a:rPr lang="en-US" dirty="0" smtClean="0"/>
              <a:t>IM4Q is the PA Independent Monitoring For Quality data set, containing more than </a:t>
            </a:r>
            <a:r>
              <a:rPr lang="en-US" b="1" dirty="0"/>
              <a:t>6</a:t>
            </a:r>
            <a:r>
              <a:rPr lang="en-US" b="1" dirty="0" smtClean="0"/>
              <a:t>,000 records</a:t>
            </a:r>
          </a:p>
        </p:txBody>
      </p:sp>
      <p:pic>
        <p:nvPicPr>
          <p:cNvPr id="2" name="Picture 1"/>
          <p:cNvPicPr>
            <a:picLocks noChangeAspect="1"/>
          </p:cNvPicPr>
          <p:nvPr/>
        </p:nvPicPr>
        <p:blipFill>
          <a:blip r:embed="rId2"/>
          <a:stretch>
            <a:fillRect/>
          </a:stretch>
        </p:blipFill>
        <p:spPr>
          <a:xfrm>
            <a:off x="4928071" y="1447801"/>
            <a:ext cx="4080584" cy="3429000"/>
          </a:xfrm>
          <a:prstGeom prst="rect">
            <a:avLst/>
          </a:prstGeom>
        </p:spPr>
      </p:pic>
    </p:spTree>
    <p:extLst>
      <p:ext uri="{BB962C8B-B14F-4D97-AF65-F5344CB8AC3E}">
        <p14:creationId xmlns:p14="http://schemas.microsoft.com/office/powerpoint/2010/main" val="416399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15962"/>
          </a:xfrm>
        </p:spPr>
        <p:txBody>
          <a:bodyPr>
            <a:noAutofit/>
          </a:bodyPr>
          <a:lstStyle/>
          <a:p>
            <a:pPr eaLnBrk="1" hangingPunct="1"/>
            <a:r>
              <a:rPr lang="en-US" altLang="en-US" sz="4000" dirty="0" smtClean="0"/>
              <a:t/>
            </a:r>
            <a:br>
              <a:rPr lang="en-US" altLang="en-US" sz="4000" dirty="0" smtClean="0"/>
            </a:br>
            <a:r>
              <a:rPr lang="en-US" altLang="en-US" sz="4000" dirty="0" smtClean="0"/>
              <a:t>How IM4Q Works and Considerations</a:t>
            </a:r>
            <a:br>
              <a:rPr lang="en-US" altLang="en-US" sz="4000" dirty="0" smtClean="0"/>
            </a:br>
            <a:endParaRPr lang="en-US" altLang="en-US" sz="4000" dirty="0" smtClean="0"/>
          </a:p>
        </p:txBody>
      </p:sp>
      <p:sp>
        <p:nvSpPr>
          <p:cNvPr id="7171" name="Rectangle 3"/>
          <p:cNvSpPr>
            <a:spLocks noGrp="1" noChangeArrowheads="1"/>
          </p:cNvSpPr>
          <p:nvPr>
            <p:ph type="body" idx="1"/>
          </p:nvPr>
        </p:nvSpPr>
        <p:spPr>
          <a:xfrm>
            <a:off x="457200" y="1219200"/>
            <a:ext cx="8229600" cy="4648201"/>
          </a:xfrm>
        </p:spPr>
        <p:txBody>
          <a:bodyPr>
            <a:noAutofit/>
          </a:bodyPr>
          <a:lstStyle/>
          <a:p>
            <a:pPr eaLnBrk="1" hangingPunct="1">
              <a:lnSpc>
                <a:spcPct val="80000"/>
              </a:lnSpc>
            </a:pPr>
            <a:r>
              <a:rPr lang="en-US" altLang="en-US" sz="2400" dirty="0" smtClean="0"/>
              <a:t>The State selects a random sample of people receiving services and families each year to be interviewed by each IM4Q Program</a:t>
            </a:r>
          </a:p>
          <a:p>
            <a:pPr eaLnBrk="1" hangingPunct="1">
              <a:lnSpc>
                <a:spcPct val="80000"/>
              </a:lnSpc>
            </a:pPr>
            <a:r>
              <a:rPr lang="en-US" altLang="en-US" sz="2400" dirty="0" smtClean="0"/>
              <a:t>Local IM4Q teams interview people and families in the sample, and share their </a:t>
            </a:r>
            <a:r>
              <a:rPr lang="en-US" altLang="en-US" sz="2400" b="1" u="sng" dirty="0" smtClean="0"/>
              <a:t>“considerations” </a:t>
            </a:r>
            <a:r>
              <a:rPr lang="en-US" altLang="en-US" sz="2400" dirty="0" smtClean="0"/>
              <a:t>with the County ID Program and/or State Center</a:t>
            </a:r>
          </a:p>
          <a:p>
            <a:pPr eaLnBrk="1" hangingPunct="1">
              <a:lnSpc>
                <a:spcPct val="80000"/>
              </a:lnSpc>
            </a:pPr>
            <a:r>
              <a:rPr lang="en-US" altLang="en-US" sz="2400" dirty="0" smtClean="0"/>
              <a:t>The sharing involves a data entry system for the state, county, supports coordinators &amp; IM4Q Program to use for “tracking” and  resolving considerations</a:t>
            </a:r>
          </a:p>
          <a:p>
            <a:pPr eaLnBrk="1" hangingPunct="1">
              <a:lnSpc>
                <a:spcPct val="80000"/>
              </a:lnSpc>
            </a:pPr>
            <a:r>
              <a:rPr lang="en-US" altLang="en-US" sz="2400" dirty="0" smtClean="0"/>
              <a:t>The County Program and/or other entity addresses IM4Q considerations in an on-line process called </a:t>
            </a:r>
            <a:r>
              <a:rPr lang="en-US" altLang="en-US" sz="2400" b="1" u="sng" dirty="0" smtClean="0"/>
              <a:t>“closing the loop” </a:t>
            </a:r>
            <a:r>
              <a:rPr lang="en-US" altLang="en-US" sz="2400" dirty="0" smtClean="0"/>
              <a:t>(to be discussed)</a:t>
            </a:r>
          </a:p>
        </p:txBody>
      </p:sp>
    </p:spTree>
    <p:extLst>
      <p:ext uri="{BB962C8B-B14F-4D97-AF65-F5344CB8AC3E}">
        <p14:creationId xmlns:p14="http://schemas.microsoft.com/office/powerpoint/2010/main" val="135158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altLang="en-US" sz="3800" dirty="0" smtClean="0"/>
              <a:t>Things to Remember About IM4Q Team Considerations</a:t>
            </a:r>
          </a:p>
        </p:txBody>
      </p:sp>
      <p:sp>
        <p:nvSpPr>
          <p:cNvPr id="8195" name="Rectangle 3"/>
          <p:cNvSpPr>
            <a:spLocks noGrp="1" noChangeArrowheads="1"/>
          </p:cNvSpPr>
          <p:nvPr>
            <p:ph type="body" idx="1"/>
          </p:nvPr>
        </p:nvSpPr>
        <p:spPr/>
        <p:txBody>
          <a:bodyPr/>
          <a:lstStyle/>
          <a:p>
            <a:pPr eaLnBrk="1" hangingPunct="1">
              <a:lnSpc>
                <a:spcPct val="90000"/>
              </a:lnSpc>
            </a:pPr>
            <a:r>
              <a:rPr lang="en-US" altLang="en-US" sz="2400" dirty="0" smtClean="0"/>
              <a:t>Considerations are defined as a request or perceived request for change indicated by the consumer that might improve a person’s life while promoting discussion between their team members</a:t>
            </a:r>
          </a:p>
          <a:p>
            <a:pPr eaLnBrk="1" hangingPunct="1">
              <a:lnSpc>
                <a:spcPct val="90000"/>
              </a:lnSpc>
            </a:pPr>
            <a:r>
              <a:rPr lang="en-US" altLang="en-US" sz="2400" dirty="0" smtClean="0"/>
              <a:t>IM4Q team considerations may need further clarification and feedback from the Supports Coordinator (“Case Manager”)</a:t>
            </a:r>
          </a:p>
          <a:p>
            <a:pPr eaLnBrk="1" hangingPunct="1">
              <a:lnSpc>
                <a:spcPct val="90000"/>
              </a:lnSpc>
            </a:pPr>
            <a:r>
              <a:rPr lang="en-US" altLang="en-US" sz="2400" dirty="0" smtClean="0"/>
              <a:t>Some considerations may be issues people are already working on</a:t>
            </a:r>
          </a:p>
          <a:p>
            <a:pPr eaLnBrk="1" hangingPunct="1">
              <a:lnSpc>
                <a:spcPct val="90000"/>
              </a:lnSpc>
            </a:pPr>
            <a:r>
              <a:rPr lang="en-US" altLang="en-US" sz="2400" dirty="0" smtClean="0"/>
              <a:t>Some considerations may be beyond the capability of families, agencies and the counties to address quickly and a process for change is </a:t>
            </a:r>
            <a:r>
              <a:rPr lang="en-US" altLang="en-US" sz="2400" dirty="0" smtClean="0"/>
              <a:t>created (For example moving; getting a job)</a:t>
            </a:r>
            <a:endParaRPr lang="en-US" altLang="en-US" sz="2400" dirty="0" smtClean="0"/>
          </a:p>
          <a:p>
            <a:pPr eaLnBrk="1" hangingPunct="1">
              <a:lnSpc>
                <a:spcPct val="90000"/>
              </a:lnSpc>
            </a:pPr>
            <a:endParaRPr lang="en-US" altLang="en-US" sz="2400" dirty="0" smtClean="0"/>
          </a:p>
        </p:txBody>
      </p:sp>
    </p:spTree>
    <p:extLst>
      <p:ext uri="{BB962C8B-B14F-4D97-AF65-F5344CB8AC3E}">
        <p14:creationId xmlns:p14="http://schemas.microsoft.com/office/powerpoint/2010/main" val="164053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How to Write </a:t>
            </a:r>
            <a:r>
              <a:rPr lang="en-US" altLang="en-US" dirty="0"/>
              <a:t>C</a:t>
            </a:r>
            <a:r>
              <a:rPr lang="en-US" altLang="en-US" dirty="0" smtClean="0"/>
              <a:t>onsiderations</a:t>
            </a:r>
          </a:p>
        </p:txBody>
      </p:sp>
      <p:sp>
        <p:nvSpPr>
          <p:cNvPr id="10243" name="Rectangle 3"/>
          <p:cNvSpPr>
            <a:spLocks noGrp="1" noChangeArrowheads="1"/>
          </p:cNvSpPr>
          <p:nvPr>
            <p:ph type="body" idx="1"/>
          </p:nvPr>
        </p:nvSpPr>
        <p:spPr/>
        <p:txBody>
          <a:bodyPr>
            <a:normAutofit/>
          </a:bodyPr>
          <a:lstStyle/>
          <a:p>
            <a:r>
              <a:rPr lang="en-US" altLang="en-US" dirty="0"/>
              <a:t>Called a Consideration NOT </a:t>
            </a:r>
            <a:r>
              <a:rPr lang="en-US" altLang="en-US" dirty="0" smtClean="0"/>
              <a:t>Recommendation</a:t>
            </a:r>
          </a:p>
          <a:p>
            <a:pPr eaLnBrk="1" hangingPunct="1"/>
            <a:r>
              <a:rPr lang="en-US" altLang="en-US" dirty="0" smtClean="0"/>
              <a:t>Considerations are taken directly from the consumer or family and are written as a factual request.</a:t>
            </a:r>
          </a:p>
          <a:p>
            <a:pPr eaLnBrk="1" hangingPunct="1"/>
            <a:r>
              <a:rPr lang="en-US" altLang="en-US" dirty="0" smtClean="0"/>
              <a:t>Considerations taken from others may be written as well. We always indicate </a:t>
            </a:r>
            <a:r>
              <a:rPr lang="en-US" altLang="en-US" u="sng" dirty="0" smtClean="0"/>
              <a:t>who</a:t>
            </a:r>
            <a:r>
              <a:rPr lang="en-US" altLang="en-US" dirty="0" smtClean="0"/>
              <a:t> is reporting the consideration and </a:t>
            </a:r>
            <a:r>
              <a:rPr lang="en-US" altLang="en-US" u="sng" dirty="0" smtClean="0"/>
              <a:t>always</a:t>
            </a:r>
            <a:r>
              <a:rPr lang="en-US" altLang="en-US" dirty="0" smtClean="0"/>
              <a:t> use </a:t>
            </a:r>
            <a:r>
              <a:rPr lang="en-US" altLang="en-US" u="sng" dirty="0" smtClean="0"/>
              <a:t>“may benefit”.</a:t>
            </a:r>
          </a:p>
        </p:txBody>
      </p:sp>
    </p:spTree>
    <p:extLst>
      <p:ext uri="{BB962C8B-B14F-4D97-AF65-F5344CB8AC3E}">
        <p14:creationId xmlns:p14="http://schemas.microsoft.com/office/powerpoint/2010/main" val="419260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sz="3800" dirty="0" smtClean="0"/>
              <a:t>Considerations Taken </a:t>
            </a:r>
            <a:r>
              <a:rPr lang="en-US" altLang="en-US" sz="3800" dirty="0"/>
              <a:t>D</a:t>
            </a:r>
            <a:r>
              <a:rPr lang="en-US" altLang="en-US" sz="3800" dirty="0" smtClean="0"/>
              <a:t>irectly from the Consumer:</a:t>
            </a:r>
          </a:p>
        </p:txBody>
      </p:sp>
      <p:sp>
        <p:nvSpPr>
          <p:cNvPr id="11267" name="Rectangle 3"/>
          <p:cNvSpPr>
            <a:spLocks noGrp="1" noChangeArrowheads="1"/>
          </p:cNvSpPr>
          <p:nvPr>
            <p:ph type="body" idx="1"/>
          </p:nvPr>
        </p:nvSpPr>
        <p:spPr/>
        <p:txBody>
          <a:bodyPr/>
          <a:lstStyle/>
          <a:p>
            <a:pPr eaLnBrk="1" hangingPunct="1"/>
            <a:r>
              <a:rPr lang="en-US" altLang="en-US" dirty="0" smtClean="0"/>
              <a:t>Consumer stated he would like to go to more hockey games.</a:t>
            </a:r>
          </a:p>
          <a:p>
            <a:pPr eaLnBrk="1" hangingPunct="1"/>
            <a:r>
              <a:rPr lang="en-US" altLang="en-US" dirty="0" smtClean="0"/>
              <a:t>Consumer indicated that she would like a pet.</a:t>
            </a:r>
          </a:p>
          <a:p>
            <a:pPr eaLnBrk="1" hangingPunct="1"/>
            <a:r>
              <a:rPr lang="en-US" altLang="en-US" dirty="0" smtClean="0"/>
              <a:t>Consumer stated he would like a different job.</a:t>
            </a:r>
          </a:p>
          <a:p>
            <a:pPr eaLnBrk="1" hangingPunct="1"/>
            <a:r>
              <a:rPr lang="en-US" altLang="en-US" dirty="0" smtClean="0"/>
              <a:t>Consumer stated he wants to move.</a:t>
            </a:r>
          </a:p>
          <a:p>
            <a:pPr eaLnBrk="1" hangingPunct="1"/>
            <a:r>
              <a:rPr lang="en-US" altLang="en-US" dirty="0" smtClean="0"/>
              <a:t>Consumer stated he needs repair on his wheelchair.</a:t>
            </a:r>
          </a:p>
        </p:txBody>
      </p:sp>
    </p:spTree>
    <p:extLst>
      <p:ext uri="{BB962C8B-B14F-4D97-AF65-F5344CB8AC3E}">
        <p14:creationId xmlns:p14="http://schemas.microsoft.com/office/powerpoint/2010/main" val="18595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altLang="en-US" dirty="0" smtClean="0"/>
              <a:t>Considerations Taken from Others:	</a:t>
            </a:r>
          </a:p>
        </p:txBody>
      </p:sp>
      <p:sp>
        <p:nvSpPr>
          <p:cNvPr id="12291" name="Rectangle 3"/>
          <p:cNvSpPr>
            <a:spLocks noGrp="1" noChangeArrowheads="1"/>
          </p:cNvSpPr>
          <p:nvPr>
            <p:ph type="body" idx="1"/>
          </p:nvPr>
        </p:nvSpPr>
        <p:spPr/>
        <p:txBody>
          <a:bodyPr/>
          <a:lstStyle/>
          <a:p>
            <a:pPr eaLnBrk="1" hangingPunct="1"/>
            <a:r>
              <a:rPr lang="en-US" altLang="en-US" dirty="0" smtClean="0"/>
              <a:t>Family member stated that her daughter may benefit from learning how to use a computer.</a:t>
            </a:r>
          </a:p>
          <a:p>
            <a:pPr eaLnBrk="1" hangingPunct="1"/>
            <a:r>
              <a:rPr lang="en-US" altLang="en-US" dirty="0" smtClean="0"/>
              <a:t>Guardian stated that the consumer may benefit from participating in more social events.</a:t>
            </a:r>
          </a:p>
          <a:p>
            <a:pPr eaLnBrk="1" hangingPunct="1"/>
            <a:r>
              <a:rPr lang="en-US" altLang="en-US" dirty="0" smtClean="0"/>
              <a:t>Interviewers observed that consumer may benefit from spending more time with friends.	</a:t>
            </a:r>
          </a:p>
        </p:txBody>
      </p:sp>
    </p:spTree>
    <p:extLst>
      <p:ext uri="{BB962C8B-B14F-4D97-AF65-F5344CB8AC3E}">
        <p14:creationId xmlns:p14="http://schemas.microsoft.com/office/powerpoint/2010/main" val="53338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Consideration Themes</a:t>
            </a:r>
            <a:endParaRPr lang="en-US" dirty="0"/>
          </a:p>
        </p:txBody>
      </p:sp>
      <p:sp>
        <p:nvSpPr>
          <p:cNvPr id="3" name="Content Placeholder 2"/>
          <p:cNvSpPr>
            <a:spLocks noGrp="1"/>
          </p:cNvSpPr>
          <p:nvPr>
            <p:ph sz="half" idx="1"/>
          </p:nvPr>
        </p:nvSpPr>
        <p:spPr>
          <a:xfrm>
            <a:off x="457200" y="1600200"/>
            <a:ext cx="4114800" cy="4525963"/>
          </a:xfrm>
        </p:spPr>
        <p:txBody>
          <a:bodyPr>
            <a:normAutofit fontScale="92500" lnSpcReduction="20000"/>
          </a:bodyPr>
          <a:lstStyle/>
          <a:p>
            <a:pPr marL="0" indent="0">
              <a:buNone/>
            </a:pPr>
            <a:r>
              <a:rPr lang="en-US" sz="2600" dirty="0" smtClean="0"/>
              <a:t>1. Adaptive </a:t>
            </a:r>
            <a:r>
              <a:rPr lang="en-US" sz="2600" dirty="0"/>
              <a:t>Equipment</a:t>
            </a:r>
          </a:p>
          <a:p>
            <a:pPr marL="0" indent="0">
              <a:buNone/>
            </a:pPr>
            <a:r>
              <a:rPr lang="en-US" sz="2600" dirty="0"/>
              <a:t>2. Communication Needs/Device/Services</a:t>
            </a:r>
          </a:p>
          <a:p>
            <a:pPr marL="0" indent="0">
              <a:buNone/>
            </a:pPr>
            <a:r>
              <a:rPr lang="en-US" sz="2600" dirty="0"/>
              <a:t>3. Community Presence and Participation</a:t>
            </a:r>
          </a:p>
          <a:p>
            <a:pPr marL="0" indent="0">
              <a:buNone/>
            </a:pPr>
            <a:r>
              <a:rPr lang="en-US" sz="2600" dirty="0"/>
              <a:t>4. Health/Well Being</a:t>
            </a:r>
          </a:p>
          <a:p>
            <a:pPr marL="0" indent="0">
              <a:buNone/>
            </a:pPr>
            <a:r>
              <a:rPr lang="en-US" sz="2600" dirty="0"/>
              <a:t> 5. Personal </a:t>
            </a:r>
            <a:r>
              <a:rPr lang="en-US" sz="2600" dirty="0" smtClean="0"/>
              <a:t>Rights,</a:t>
            </a:r>
          </a:p>
          <a:p>
            <a:pPr marL="0" indent="0">
              <a:buNone/>
            </a:pPr>
            <a:r>
              <a:rPr lang="en-US" sz="2600" dirty="0" smtClean="0"/>
              <a:t>Competence </a:t>
            </a:r>
          </a:p>
          <a:p>
            <a:pPr marL="0" indent="0">
              <a:buNone/>
            </a:pPr>
            <a:r>
              <a:rPr lang="en-US" sz="2600" dirty="0" smtClean="0"/>
              <a:t>Enhancement &amp; Growth</a:t>
            </a:r>
            <a:endParaRPr lang="en-US" sz="2600" dirty="0"/>
          </a:p>
          <a:p>
            <a:pPr marL="0" indent="0">
              <a:buNone/>
            </a:pPr>
            <a:r>
              <a:rPr lang="en-US" sz="2600" dirty="0"/>
              <a:t>6. Relationships/Friendships:</a:t>
            </a:r>
          </a:p>
          <a:p>
            <a:pPr marL="0" indent="0">
              <a:buNone/>
            </a:pPr>
            <a:r>
              <a:rPr lang="en-US" sz="2600" dirty="0"/>
              <a:t>7. Residential/Living Situation   </a:t>
            </a:r>
            <a:r>
              <a:rPr lang="en-US" sz="2600" dirty="0" smtClean="0"/>
              <a:t> Personal </a:t>
            </a:r>
            <a:r>
              <a:rPr lang="en-US" sz="2600" dirty="0"/>
              <a:t>Change</a:t>
            </a:r>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sz="2600" dirty="0"/>
              <a:t>8. Residential – Building Adaptations/Modifications</a:t>
            </a:r>
          </a:p>
          <a:p>
            <a:pPr marL="0" indent="0">
              <a:buNone/>
            </a:pPr>
            <a:r>
              <a:rPr lang="en-US" sz="2600" dirty="0"/>
              <a:t>9. Safety</a:t>
            </a:r>
          </a:p>
          <a:p>
            <a:pPr marL="0" indent="0">
              <a:buNone/>
            </a:pPr>
            <a:r>
              <a:rPr lang="en-US" sz="2600" dirty="0"/>
              <a:t>10. Service System</a:t>
            </a:r>
          </a:p>
          <a:p>
            <a:pPr marL="0" indent="0">
              <a:buNone/>
            </a:pPr>
            <a:r>
              <a:rPr lang="en-US" sz="2600" dirty="0"/>
              <a:t>11. Spiritual Life</a:t>
            </a:r>
          </a:p>
          <a:p>
            <a:pPr marL="0" indent="0">
              <a:buNone/>
            </a:pPr>
            <a:r>
              <a:rPr lang="en-US" sz="2600" dirty="0"/>
              <a:t>12. Transportation</a:t>
            </a:r>
          </a:p>
          <a:p>
            <a:pPr marL="0" indent="0">
              <a:buNone/>
            </a:pPr>
            <a:r>
              <a:rPr lang="en-US" sz="2600" dirty="0" smtClean="0"/>
              <a:t>13.Work/Employment/</a:t>
            </a:r>
          </a:p>
          <a:p>
            <a:pPr marL="0" indent="0">
              <a:buNone/>
            </a:pPr>
            <a:r>
              <a:rPr lang="en-US" sz="2600" dirty="0" smtClean="0"/>
              <a:t>Meaningful </a:t>
            </a:r>
            <a:r>
              <a:rPr lang="en-US" sz="2600" dirty="0"/>
              <a:t>and Purposeful    </a:t>
            </a:r>
          </a:p>
          <a:p>
            <a:pPr marL="0" indent="0">
              <a:buNone/>
            </a:pPr>
            <a:r>
              <a:rPr lang="en-US" sz="2600" dirty="0"/>
              <a:t>       Activity</a:t>
            </a:r>
          </a:p>
          <a:p>
            <a:pPr marL="0" indent="0">
              <a:buNone/>
            </a:pPr>
            <a:r>
              <a:rPr lang="en-US" sz="2600" dirty="0"/>
              <a:t>14. Miscellaneous:</a:t>
            </a:r>
          </a:p>
          <a:p>
            <a:endParaRPr lang="en-US" dirty="0"/>
          </a:p>
        </p:txBody>
      </p:sp>
    </p:spTree>
    <p:extLst>
      <p:ext uri="{BB962C8B-B14F-4D97-AF65-F5344CB8AC3E}">
        <p14:creationId xmlns:p14="http://schemas.microsoft.com/office/powerpoint/2010/main" val="988438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Major Consideration Points</a:t>
            </a:r>
          </a:p>
        </p:txBody>
      </p:sp>
      <p:sp>
        <p:nvSpPr>
          <p:cNvPr id="9219" name="Rectangle 3"/>
          <p:cNvSpPr>
            <a:spLocks noGrp="1" noChangeArrowheads="1"/>
          </p:cNvSpPr>
          <p:nvPr>
            <p:ph type="body" idx="1"/>
          </p:nvPr>
        </p:nvSpPr>
        <p:spPr/>
        <p:txBody>
          <a:bodyPr>
            <a:normAutofit lnSpcReduction="10000"/>
          </a:bodyPr>
          <a:lstStyle/>
          <a:p>
            <a:pPr eaLnBrk="1" hangingPunct="1"/>
            <a:r>
              <a:rPr lang="en-US" altLang="en-US" dirty="0" smtClean="0"/>
              <a:t>There is No minimum number of considerations to be written</a:t>
            </a:r>
          </a:p>
          <a:p>
            <a:pPr eaLnBrk="1" hangingPunct="1"/>
            <a:r>
              <a:rPr lang="en-US" altLang="en-US" dirty="0" smtClean="0"/>
              <a:t>There may be times when there are no considerations to report</a:t>
            </a:r>
          </a:p>
          <a:p>
            <a:pPr eaLnBrk="1" hangingPunct="1"/>
            <a:r>
              <a:rPr lang="en-US" altLang="en-US" dirty="0" smtClean="0"/>
              <a:t>There is No limit to the number of considerations that you may write</a:t>
            </a:r>
          </a:p>
          <a:p>
            <a:pPr marL="0" indent="0" eaLnBrk="1" hangingPunct="1">
              <a:buNone/>
            </a:pPr>
            <a:endParaRPr lang="en-US" altLang="en-US" dirty="0"/>
          </a:p>
          <a:p>
            <a:pPr marL="0" indent="0" algn="ctr" eaLnBrk="1" hangingPunct="1">
              <a:buNone/>
            </a:pPr>
            <a:r>
              <a:rPr lang="en-US" altLang="en-US" dirty="0" smtClean="0"/>
              <a:t>In 2014-2015,  6400 Considerations Developed</a:t>
            </a:r>
          </a:p>
        </p:txBody>
      </p:sp>
    </p:spTree>
    <p:extLst>
      <p:ext uri="{BB962C8B-B14F-4D97-AF65-F5344CB8AC3E}">
        <p14:creationId xmlns:p14="http://schemas.microsoft.com/office/powerpoint/2010/main" val="408195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a:xfrm>
            <a:off x="1600200" y="5105400"/>
            <a:ext cx="57150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Arial" charset="0"/>
              </a:rPr>
              <a:t>Pennsylvania’s University Center for Excellence </a:t>
            </a:r>
            <a:b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Arial" charset="0"/>
              </a:rPr>
            </a:b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Arial" charset="0"/>
              </a:rPr>
              <a:t>in Developmental Disabilities</a:t>
            </a:r>
            <a:b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Arial" charset="0"/>
              </a:rPr>
            </a:br>
            <a:r>
              <a:rPr kumimoji="0" lang="en-US" sz="1800" b="0" i="0" u="none" strike="noStrike" kern="1200" cap="none" spc="0" normalizeH="0" baseline="0" noProof="0" dirty="0" smtClean="0">
                <a:ln>
                  <a:noFill/>
                </a:ln>
                <a:solidFill>
                  <a:schemeClr val="tx1">
                    <a:tint val="75000"/>
                  </a:schemeClr>
                </a:solidFill>
                <a:effectLst/>
                <a:uLnTx/>
                <a:uFillTx/>
                <a:latin typeface="+mn-lt"/>
                <a:ea typeface="+mn-ea"/>
                <a:cs typeface="Arial" charset="0"/>
              </a:rPr>
              <a:t>Education, Research and Service</a:t>
            </a:r>
            <a:endPar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Arial" charset="0"/>
            </a:endParaRPr>
          </a:p>
        </p:txBody>
      </p:sp>
      <p:sp>
        <p:nvSpPr>
          <p:cNvPr id="6" name="Line 12"/>
          <p:cNvSpPr>
            <a:spLocks noChangeShapeType="1"/>
          </p:cNvSpPr>
          <p:nvPr/>
        </p:nvSpPr>
        <p:spPr bwMode="auto">
          <a:xfrm>
            <a:off x="2362200" y="5019675"/>
            <a:ext cx="4114800" cy="0"/>
          </a:xfrm>
          <a:prstGeom prst="line">
            <a:avLst/>
          </a:prstGeom>
          <a:noFill/>
          <a:ln w="9525">
            <a:solidFill>
              <a:srgbClr val="FF0000"/>
            </a:solidFill>
            <a:round/>
            <a:headEnd/>
            <a:tailEnd/>
          </a:ln>
        </p:spPr>
        <p:txBody>
          <a:bodyPr wrap="none" anchor="ctr"/>
          <a:lstStyle/>
          <a:p>
            <a:endParaRPr lang="en-US" dirty="0"/>
          </a:p>
        </p:txBody>
      </p:sp>
      <p:sp>
        <p:nvSpPr>
          <p:cNvPr id="7" name="Line 14"/>
          <p:cNvSpPr>
            <a:spLocks noChangeShapeType="1"/>
          </p:cNvSpPr>
          <p:nvPr/>
        </p:nvSpPr>
        <p:spPr bwMode="auto">
          <a:xfrm>
            <a:off x="2362200" y="6019800"/>
            <a:ext cx="4114800" cy="0"/>
          </a:xfrm>
          <a:prstGeom prst="line">
            <a:avLst/>
          </a:prstGeom>
          <a:noFill/>
          <a:ln w="9525">
            <a:solidFill>
              <a:srgbClr val="FF0000"/>
            </a:solidFill>
            <a:round/>
            <a:headEnd/>
            <a:tailEnd/>
          </a:ln>
        </p:spPr>
        <p:txBody>
          <a:bodyPr wrap="none" anchor="ctr"/>
          <a:lstStyle/>
          <a:p>
            <a:endParaRPr lang="en-US" dirty="0"/>
          </a:p>
        </p:txBody>
      </p:sp>
      <p:pic>
        <p:nvPicPr>
          <p:cNvPr id="8" name="Picture 7" descr="Inst_on_Disabilities blac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613" y="2067587"/>
            <a:ext cx="5307587" cy="204721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Team May Discover a Major Concern</a:t>
            </a:r>
            <a:endParaRPr lang="en-US" dirty="0"/>
          </a:p>
        </p:txBody>
      </p:sp>
      <p:sp>
        <p:nvSpPr>
          <p:cNvPr id="3" name="Content Placeholder 2"/>
          <p:cNvSpPr>
            <a:spLocks noGrp="1"/>
          </p:cNvSpPr>
          <p:nvPr>
            <p:ph idx="1"/>
          </p:nvPr>
        </p:nvSpPr>
        <p:spPr/>
        <p:txBody>
          <a:bodyPr>
            <a:normAutofit fontScale="70000" lnSpcReduction="20000"/>
          </a:bodyPr>
          <a:lstStyle/>
          <a:p>
            <a:pPr marL="0" lvl="0" indent="0">
              <a:buNone/>
            </a:pPr>
            <a:endParaRPr lang="en-US" dirty="0" smtClean="0"/>
          </a:p>
          <a:p>
            <a:pPr lvl="0"/>
            <a:r>
              <a:rPr lang="en-US" sz="3400" dirty="0" smtClean="0"/>
              <a:t>Physical </a:t>
            </a:r>
            <a:r>
              <a:rPr lang="en-US" sz="3400" dirty="0"/>
              <a:t>dangers within a residential site/home or place of community activity (e.g. broken stairs, plaster falling from the ceiling);</a:t>
            </a:r>
          </a:p>
          <a:p>
            <a:pPr lvl="0"/>
            <a:r>
              <a:rPr lang="en-US" sz="3400" dirty="0"/>
              <a:t>Significant sanitation problems (e.g. plumbing problem, filthy environment, visible bug problems, rodent infestation);</a:t>
            </a:r>
          </a:p>
          <a:p>
            <a:pPr lvl="0"/>
            <a:r>
              <a:rPr lang="en-US" sz="3400" dirty="0"/>
              <a:t>Evidence of physical abuse or neglect (e.g., unexplained bruises, poor dental care, and noticeable changes in weight);</a:t>
            </a:r>
          </a:p>
          <a:p>
            <a:pPr lvl="0"/>
            <a:r>
              <a:rPr lang="en-US" sz="3400" dirty="0"/>
              <a:t>Evidence of psychological abuse (e.g. staff yelling at an individual, insulting language, restrictions placed on social activities); and</a:t>
            </a:r>
          </a:p>
          <a:p>
            <a:pPr lvl="0"/>
            <a:r>
              <a:rPr lang="en-US" sz="3400" dirty="0"/>
              <a:t>Evidence of human rights violation (e.g., stealing of individual’s funds or property).</a:t>
            </a:r>
          </a:p>
          <a:p>
            <a:endParaRPr lang="en-US" dirty="0"/>
          </a:p>
        </p:txBody>
      </p:sp>
    </p:spTree>
    <p:extLst>
      <p:ext uri="{BB962C8B-B14F-4D97-AF65-F5344CB8AC3E}">
        <p14:creationId xmlns:p14="http://schemas.microsoft.com/office/powerpoint/2010/main" val="178784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“Closing the Loop”</a:t>
            </a:r>
          </a:p>
        </p:txBody>
      </p:sp>
      <p:sp>
        <p:nvSpPr>
          <p:cNvPr id="13315" name="Rectangle 3"/>
          <p:cNvSpPr>
            <a:spLocks noGrp="1" noChangeArrowheads="1"/>
          </p:cNvSpPr>
          <p:nvPr>
            <p:ph type="body" idx="1"/>
          </p:nvPr>
        </p:nvSpPr>
        <p:spPr/>
        <p:txBody>
          <a:bodyPr>
            <a:normAutofit lnSpcReduction="10000"/>
          </a:bodyPr>
          <a:lstStyle/>
          <a:p>
            <a:pPr>
              <a:lnSpc>
                <a:spcPct val="90000"/>
              </a:lnSpc>
            </a:pPr>
            <a:r>
              <a:rPr lang="en-US" altLang="en-US" sz="2800" u="sng" dirty="0"/>
              <a:t>Closing the </a:t>
            </a:r>
            <a:r>
              <a:rPr lang="en-US" altLang="en-US" sz="2800" u="sng" dirty="0" smtClean="0"/>
              <a:t>Loop </a:t>
            </a:r>
            <a:r>
              <a:rPr lang="en-US" altLang="en-US" sz="2800" dirty="0" smtClean="0"/>
              <a:t>is the follow-up </a:t>
            </a:r>
            <a:r>
              <a:rPr lang="en-US" altLang="en-US" sz="2800" dirty="0"/>
              <a:t>actions taken in the </a:t>
            </a:r>
            <a:r>
              <a:rPr lang="en-US" altLang="en-US" sz="2800" dirty="0" smtClean="0"/>
              <a:t>County</a:t>
            </a:r>
            <a:r>
              <a:rPr lang="en-US" altLang="en-US" sz="2800" dirty="0" smtClean="0"/>
              <a:t> </a:t>
            </a:r>
            <a:r>
              <a:rPr lang="en-US" altLang="en-US" sz="2800" dirty="0"/>
              <a:t>ID program or other entities to address IM4Q findings and team considerations. </a:t>
            </a:r>
            <a:endParaRPr lang="en-US" altLang="en-US" sz="2800" dirty="0" smtClean="0"/>
          </a:p>
          <a:p>
            <a:pPr eaLnBrk="1" hangingPunct="1">
              <a:lnSpc>
                <a:spcPct val="90000"/>
              </a:lnSpc>
            </a:pPr>
            <a:r>
              <a:rPr lang="en-US" altLang="en-US" sz="2800" dirty="0" smtClean="0"/>
              <a:t>Closing the Loop is how the County ID program uses the IM4Q results to improve the life of the individual receiving services as well as the service system as a </a:t>
            </a:r>
            <a:r>
              <a:rPr lang="en-US" altLang="en-US" sz="2800" dirty="0" smtClean="0"/>
              <a:t>whole</a:t>
            </a:r>
          </a:p>
          <a:p>
            <a:pPr>
              <a:lnSpc>
                <a:spcPct val="80000"/>
              </a:lnSpc>
            </a:pPr>
            <a:r>
              <a:rPr lang="en-US" altLang="en-US" sz="2800" dirty="0"/>
              <a:t>The local IM4Q Team shares the considerations with the County Coordinator</a:t>
            </a:r>
          </a:p>
          <a:p>
            <a:pPr>
              <a:lnSpc>
                <a:spcPct val="80000"/>
              </a:lnSpc>
            </a:pPr>
            <a:r>
              <a:rPr lang="en-US" altLang="en-US" sz="2800" dirty="0"/>
              <a:t>The IM4Q County Coordinator reviews the considerations with the Supports Coordination Supervisor </a:t>
            </a:r>
          </a:p>
          <a:p>
            <a:pPr eaLnBrk="1" hangingPunct="1">
              <a:lnSpc>
                <a:spcPct val="90000"/>
              </a:lnSpc>
            </a:pPr>
            <a:endParaRPr lang="en-US" altLang="en-US" sz="2400" dirty="0" smtClean="0"/>
          </a:p>
          <a:p>
            <a:pPr eaLnBrk="1" hangingPunct="1">
              <a:lnSpc>
                <a:spcPct val="90000"/>
              </a:lnSpc>
            </a:pPr>
            <a:endParaRPr lang="en-US" altLang="en-US" sz="2400" dirty="0" smtClean="0"/>
          </a:p>
        </p:txBody>
      </p:sp>
    </p:spTree>
    <p:extLst>
      <p:ext uri="{BB962C8B-B14F-4D97-AF65-F5344CB8AC3E}">
        <p14:creationId xmlns:p14="http://schemas.microsoft.com/office/powerpoint/2010/main" val="251414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The Closing the Loop Process</a:t>
            </a:r>
          </a:p>
        </p:txBody>
      </p:sp>
      <p:sp>
        <p:nvSpPr>
          <p:cNvPr id="14339" name="Rectangle 3"/>
          <p:cNvSpPr>
            <a:spLocks noGrp="1" noChangeArrowheads="1"/>
          </p:cNvSpPr>
          <p:nvPr>
            <p:ph type="body" idx="1"/>
          </p:nvPr>
        </p:nvSpPr>
        <p:spPr/>
        <p:txBody>
          <a:bodyPr>
            <a:normAutofit fontScale="92500" lnSpcReduction="10000"/>
          </a:bodyPr>
          <a:lstStyle/>
          <a:p>
            <a:pPr>
              <a:lnSpc>
                <a:spcPct val="80000"/>
              </a:lnSpc>
            </a:pPr>
            <a:r>
              <a:rPr lang="en-US" altLang="en-US" sz="2800" dirty="0"/>
              <a:t>The person’s Supports Coordinator communicates and discusses considerations with  the person and/or family to determine how to </a:t>
            </a:r>
            <a:r>
              <a:rPr lang="en-US" altLang="en-US" sz="2800" dirty="0" smtClean="0"/>
              <a:t>proceed</a:t>
            </a:r>
            <a:endParaRPr lang="en-US" altLang="en-US" sz="2800" dirty="0" smtClean="0"/>
          </a:p>
          <a:p>
            <a:pPr eaLnBrk="1" hangingPunct="1">
              <a:lnSpc>
                <a:spcPct val="80000"/>
              </a:lnSpc>
            </a:pPr>
            <a:r>
              <a:rPr lang="en-US" altLang="en-US" sz="2800" dirty="0" smtClean="0"/>
              <a:t>Some </a:t>
            </a:r>
            <a:r>
              <a:rPr lang="en-US" altLang="en-US" sz="2800" dirty="0" smtClean="0"/>
              <a:t>considerations needing  Team support are referred to the Team. Other considerations are addressed by the Supports Coordinator </a:t>
            </a:r>
          </a:p>
          <a:p>
            <a:pPr>
              <a:lnSpc>
                <a:spcPct val="90000"/>
              </a:lnSpc>
            </a:pPr>
            <a:r>
              <a:rPr lang="en-US" altLang="en-US" sz="2800" dirty="0" smtClean="0"/>
              <a:t>The </a:t>
            </a:r>
            <a:r>
              <a:rPr lang="en-US" altLang="en-US" sz="2800" dirty="0"/>
              <a:t>IM4Q program’s role is to bring their considerations to the attention of the County ID Program and ensure that these </a:t>
            </a:r>
            <a:r>
              <a:rPr lang="en-US" altLang="en-US" sz="2800" b="1" u="sng" dirty="0"/>
              <a:t>are addressed to the satisfaction of the person/family</a:t>
            </a:r>
          </a:p>
          <a:p>
            <a:pPr>
              <a:lnSpc>
                <a:spcPct val="90000"/>
              </a:lnSpc>
            </a:pPr>
            <a:r>
              <a:rPr lang="en-US" altLang="en-US" sz="2800" dirty="0"/>
              <a:t>The County is expected to notify the local IM4Q program regarding discussions and actions taken to address the considerations</a:t>
            </a:r>
          </a:p>
          <a:p>
            <a:pPr eaLnBrk="1" hangingPunct="1">
              <a:lnSpc>
                <a:spcPct val="80000"/>
              </a:lnSpc>
            </a:pPr>
            <a:endParaRPr lang="en-US" altLang="en-US" sz="2400" dirty="0" smtClean="0"/>
          </a:p>
          <a:p>
            <a:pPr eaLnBrk="1" hangingPunct="1">
              <a:lnSpc>
                <a:spcPct val="80000"/>
              </a:lnSpc>
              <a:buFont typeface="Wingdings" pitchFamily="2" charset="2"/>
              <a:buNone/>
            </a:pPr>
            <a:endParaRPr lang="en-US" altLang="en-US" sz="2400" dirty="0" smtClean="0"/>
          </a:p>
          <a:p>
            <a:pPr eaLnBrk="1" hangingPunct="1">
              <a:lnSpc>
                <a:spcPct val="80000"/>
              </a:lnSpc>
            </a:pPr>
            <a:endParaRPr lang="en-US" altLang="en-US" sz="2400" dirty="0" smtClean="0"/>
          </a:p>
        </p:txBody>
      </p:sp>
    </p:spTree>
    <p:extLst>
      <p:ext uri="{BB962C8B-B14F-4D97-AF65-F5344CB8AC3E}">
        <p14:creationId xmlns:p14="http://schemas.microsoft.com/office/powerpoint/2010/main" val="2525901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IM4Q Data Reports for System Change</a:t>
            </a:r>
            <a:endParaRPr lang="en-US" dirty="0"/>
          </a:p>
        </p:txBody>
      </p:sp>
      <p:sp>
        <p:nvSpPr>
          <p:cNvPr id="3" name="Content Placeholder 2"/>
          <p:cNvSpPr>
            <a:spLocks noGrp="1"/>
          </p:cNvSpPr>
          <p:nvPr>
            <p:ph idx="1"/>
          </p:nvPr>
        </p:nvSpPr>
        <p:spPr/>
        <p:txBody>
          <a:bodyPr>
            <a:normAutofit fontScale="77500" lnSpcReduction="20000"/>
          </a:bodyPr>
          <a:lstStyle/>
          <a:p>
            <a:r>
              <a:rPr lang="en-US" altLang="en-US" dirty="0" smtClean="0"/>
              <a:t> </a:t>
            </a:r>
            <a:r>
              <a:rPr lang="en-US" dirty="0" smtClean="0"/>
              <a:t>Annual </a:t>
            </a:r>
            <a:r>
              <a:rPr lang="en-US" dirty="0"/>
              <a:t>Statewide Summary Report and individual </a:t>
            </a:r>
            <a:r>
              <a:rPr lang="en-US" dirty="0" smtClean="0"/>
              <a:t>County Summary </a:t>
            </a:r>
            <a:r>
              <a:rPr lang="en-US" dirty="0"/>
              <a:t>Reports containing aggregate findings. </a:t>
            </a:r>
            <a:endParaRPr lang="en-US" dirty="0" smtClean="0"/>
          </a:p>
          <a:p>
            <a:r>
              <a:rPr lang="en-US" altLang="en-US" dirty="0"/>
              <a:t>State </a:t>
            </a:r>
            <a:r>
              <a:rPr lang="en-US" altLang="en-US" dirty="0" smtClean="0"/>
              <a:t>Center </a:t>
            </a:r>
            <a:r>
              <a:rPr lang="en-US" altLang="en-US" dirty="0" smtClean="0"/>
              <a:t>report </a:t>
            </a:r>
            <a:endParaRPr lang="en-US" altLang="en-US" dirty="0" smtClean="0"/>
          </a:p>
          <a:p>
            <a:r>
              <a:rPr lang="en-US" dirty="0" smtClean="0"/>
              <a:t>Transition report</a:t>
            </a:r>
          </a:p>
          <a:p>
            <a:r>
              <a:rPr lang="en-US" dirty="0"/>
              <a:t>User-friendly IM4Q Summary Reports for individuals receiving services and their families are issued annually. The report contains a two sided page summary of aggregate </a:t>
            </a:r>
            <a:r>
              <a:rPr lang="en-US" dirty="0" smtClean="0"/>
              <a:t>County </a:t>
            </a:r>
            <a:r>
              <a:rPr lang="en-US" dirty="0"/>
              <a:t>results from the Statewide and </a:t>
            </a:r>
            <a:r>
              <a:rPr lang="en-US" dirty="0" smtClean="0"/>
              <a:t>County </a:t>
            </a:r>
            <a:r>
              <a:rPr lang="en-US" dirty="0"/>
              <a:t>IM4Q Summary Reports. IM4Q results are depicted in both graphic and iconic formats to facilitate individual and family understanding</a:t>
            </a:r>
            <a:r>
              <a:rPr lang="en-US" dirty="0" smtClean="0"/>
              <a:t>.</a:t>
            </a:r>
          </a:p>
          <a:p>
            <a:r>
              <a:rPr lang="en-US" dirty="0" smtClean="0"/>
              <a:t>National Reports as well </a:t>
            </a:r>
            <a:endParaRPr lang="en-US" dirty="0"/>
          </a:p>
        </p:txBody>
      </p:sp>
    </p:spTree>
    <p:extLst>
      <p:ext uri="{BB962C8B-B14F-4D97-AF65-F5344CB8AC3E}">
        <p14:creationId xmlns:p14="http://schemas.microsoft.com/office/powerpoint/2010/main" val="4172504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 Follow-Up</a:t>
            </a:r>
            <a:endParaRPr lang="en-US" dirty="0"/>
          </a:p>
        </p:txBody>
      </p:sp>
      <p:sp>
        <p:nvSpPr>
          <p:cNvPr id="3" name="Content Placeholder 2"/>
          <p:cNvSpPr>
            <a:spLocks noGrp="1"/>
          </p:cNvSpPr>
          <p:nvPr>
            <p:ph idx="1"/>
          </p:nvPr>
        </p:nvSpPr>
        <p:spPr/>
        <p:txBody>
          <a:bodyPr/>
          <a:lstStyle/>
          <a:p>
            <a:r>
              <a:rPr lang="en-US" dirty="0" smtClean="0"/>
              <a:t>For 10 % of interviews in a County the IM4Q Program </a:t>
            </a:r>
            <a:r>
              <a:rPr lang="en-US" b="1" u="sng" dirty="0" smtClean="0"/>
              <a:t>MUST do follow-up </a:t>
            </a:r>
            <a:r>
              <a:rPr lang="en-US" dirty="0" smtClean="0"/>
              <a:t>to hear from the person interviewed if the consideration was addressed to their satisfaction</a:t>
            </a:r>
          </a:p>
          <a:p>
            <a:r>
              <a:rPr lang="en-US" dirty="0" smtClean="0"/>
              <a:t>If </a:t>
            </a:r>
            <a:r>
              <a:rPr lang="en-US" b="1" u="sng" dirty="0" smtClean="0"/>
              <a:t>NOT satisfied</a:t>
            </a:r>
            <a:r>
              <a:rPr lang="en-US" dirty="0" smtClean="0"/>
              <a:t>, then the consideration is written again and process begun to address it</a:t>
            </a:r>
            <a:endParaRPr lang="en-US" dirty="0"/>
          </a:p>
        </p:txBody>
      </p:sp>
    </p:spTree>
    <p:extLst>
      <p:ext uri="{BB962C8B-B14F-4D97-AF65-F5344CB8AC3E}">
        <p14:creationId xmlns:p14="http://schemas.microsoft.com/office/powerpoint/2010/main" val="1583722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t>Useful Demographics 2014-2015</a:t>
            </a:r>
          </a:p>
        </p:txBody>
      </p:sp>
      <p:sp>
        <p:nvSpPr>
          <p:cNvPr id="15363" name="Rectangle 4"/>
          <p:cNvSpPr>
            <a:spLocks noGrp="1" noChangeArrowheads="1"/>
          </p:cNvSpPr>
          <p:nvPr>
            <p:ph type="body" sz="half" idx="1"/>
          </p:nvPr>
        </p:nvSpPr>
        <p:spPr>
          <a:xfrm>
            <a:off x="457200" y="1676401"/>
            <a:ext cx="4038600" cy="3962399"/>
          </a:xfrm>
        </p:spPr>
        <p:txBody>
          <a:bodyPr>
            <a:noAutofit/>
          </a:bodyPr>
          <a:lstStyle/>
          <a:p>
            <a:pPr eaLnBrk="1" hangingPunct="1">
              <a:buFont typeface="Wingdings" panose="05000000000000000000" pitchFamily="2" charset="2"/>
              <a:buChar char="q"/>
            </a:pPr>
            <a:r>
              <a:rPr lang="en-US" altLang="en-US" sz="2400" dirty="0" smtClean="0"/>
              <a:t>Number of people interviewed a year</a:t>
            </a:r>
          </a:p>
          <a:p>
            <a:pPr eaLnBrk="1" hangingPunct="1">
              <a:buFont typeface="Wingdings" panose="05000000000000000000" pitchFamily="2" charset="2"/>
              <a:buChar char="Ø"/>
            </a:pPr>
            <a:r>
              <a:rPr lang="en-US" altLang="en-US" sz="2400" dirty="0" smtClean="0"/>
              <a:t>Number of families interviewed a </a:t>
            </a:r>
            <a:r>
              <a:rPr lang="en-US" altLang="en-US" sz="2400" dirty="0" smtClean="0"/>
              <a:t>year</a:t>
            </a:r>
            <a:endParaRPr lang="en-US" altLang="en-US" sz="2400" i="1" dirty="0"/>
          </a:p>
          <a:p>
            <a:pPr marL="0" indent="0" eaLnBrk="1" hangingPunct="1">
              <a:buNone/>
            </a:pPr>
            <a:endParaRPr lang="en-US" altLang="en-US" sz="2400" i="1" dirty="0"/>
          </a:p>
          <a:p>
            <a:pPr eaLnBrk="1" hangingPunct="1">
              <a:buFont typeface="Wingdings" panose="05000000000000000000" pitchFamily="2" charset="2"/>
              <a:buChar char="q"/>
            </a:pPr>
            <a:r>
              <a:rPr lang="en-US" altLang="en-US" sz="2400" i="1" dirty="0" smtClean="0"/>
              <a:t>Number of local IM4Q  </a:t>
            </a:r>
            <a:r>
              <a:rPr lang="en-US" altLang="en-US" sz="2400" dirty="0" smtClean="0"/>
              <a:t>programs across the state</a:t>
            </a:r>
          </a:p>
          <a:p>
            <a:pPr eaLnBrk="1" hangingPunct="1">
              <a:buFont typeface="Wingdings" panose="05000000000000000000" pitchFamily="2" charset="2"/>
              <a:buChar char="Ø"/>
            </a:pPr>
            <a:r>
              <a:rPr lang="en-US" altLang="en-US" sz="2400" dirty="0" smtClean="0"/>
              <a:t>Number of IM4Q interviewers (paid</a:t>
            </a:r>
            <a:r>
              <a:rPr lang="en-US" altLang="en-US" sz="2400" dirty="0" smtClean="0"/>
              <a:t>)</a:t>
            </a:r>
            <a:endParaRPr lang="en-US" altLang="en-US" sz="2400" dirty="0" smtClean="0"/>
          </a:p>
          <a:p>
            <a:pPr eaLnBrk="1" hangingPunct="1">
              <a:buFont typeface="Wingdings" panose="05000000000000000000" pitchFamily="2" charset="2"/>
              <a:buChar char="q"/>
            </a:pPr>
            <a:r>
              <a:rPr lang="en-US" altLang="en-US" sz="2400" dirty="0" smtClean="0"/>
              <a:t>Number of Board </a:t>
            </a:r>
            <a:r>
              <a:rPr lang="en-US" altLang="en-US" sz="2400" dirty="0" smtClean="0"/>
              <a:t>Members</a:t>
            </a:r>
          </a:p>
          <a:p>
            <a:pPr marL="0" indent="0" eaLnBrk="1" hangingPunct="1">
              <a:buNone/>
            </a:pPr>
            <a:r>
              <a:rPr lang="en-US" altLang="en-US" sz="2400" dirty="0" smtClean="0"/>
              <a:t>     with disabilities</a:t>
            </a:r>
            <a:endParaRPr lang="en-US" altLang="en-US" sz="2400" dirty="0"/>
          </a:p>
        </p:txBody>
      </p:sp>
      <p:sp>
        <p:nvSpPr>
          <p:cNvPr id="15364" name="Rectangle 5"/>
          <p:cNvSpPr>
            <a:spLocks noGrp="1" noChangeArrowheads="1"/>
          </p:cNvSpPr>
          <p:nvPr>
            <p:ph type="body" sz="half" idx="2"/>
          </p:nvPr>
        </p:nvSpPr>
        <p:spPr>
          <a:xfrm>
            <a:off x="4648200" y="1600201"/>
            <a:ext cx="4114800" cy="4571999"/>
          </a:xfrm>
        </p:spPr>
        <p:txBody>
          <a:bodyPr>
            <a:noAutofit/>
          </a:bodyPr>
          <a:lstStyle/>
          <a:p>
            <a:pPr eaLnBrk="1" hangingPunct="1">
              <a:buFont typeface="Wingdings" panose="05000000000000000000" pitchFamily="2" charset="2"/>
              <a:buChar char="q"/>
            </a:pPr>
            <a:r>
              <a:rPr lang="en-US" altLang="en-US" sz="2400" dirty="0" smtClean="0"/>
              <a:t>Approximately 6,158 children and adults</a:t>
            </a:r>
          </a:p>
          <a:p>
            <a:pPr eaLnBrk="1" hangingPunct="1">
              <a:buFont typeface="Wingdings" panose="05000000000000000000" pitchFamily="2" charset="2"/>
              <a:buChar char="Ø"/>
            </a:pPr>
            <a:r>
              <a:rPr lang="en-US" altLang="en-US" sz="2400" dirty="0" smtClean="0"/>
              <a:t>Approximately 3,400  families, friends, and </a:t>
            </a:r>
            <a:r>
              <a:rPr lang="en-US" altLang="en-US" sz="2400" dirty="0" smtClean="0"/>
              <a:t>guardians</a:t>
            </a:r>
            <a:endParaRPr lang="en-US" altLang="en-US" sz="2400" dirty="0" smtClean="0"/>
          </a:p>
          <a:p>
            <a:pPr eaLnBrk="1" hangingPunct="1">
              <a:buFont typeface="Wingdings" panose="05000000000000000000" pitchFamily="2" charset="2"/>
              <a:buChar char="q"/>
            </a:pPr>
            <a:r>
              <a:rPr lang="en-US" altLang="en-US" sz="2400" dirty="0" smtClean="0"/>
              <a:t>54</a:t>
            </a:r>
          </a:p>
          <a:p>
            <a:pPr marL="0" indent="0" eaLnBrk="1" hangingPunct="1">
              <a:buNone/>
            </a:pPr>
            <a:endParaRPr lang="en-US" altLang="en-US" sz="2400" dirty="0" smtClean="0"/>
          </a:p>
          <a:p>
            <a:pPr eaLnBrk="1" hangingPunct="1">
              <a:buFont typeface="Wingdings" panose="05000000000000000000" pitchFamily="2" charset="2"/>
              <a:buChar char="Ø"/>
            </a:pPr>
            <a:r>
              <a:rPr lang="en-US" altLang="en-US" sz="2400" dirty="0" smtClean="0"/>
              <a:t>Approximately </a:t>
            </a:r>
            <a:r>
              <a:rPr lang="en-US" altLang="en-US" sz="2400" dirty="0" smtClean="0"/>
              <a:t>400</a:t>
            </a:r>
          </a:p>
          <a:p>
            <a:pPr marL="0" indent="0" eaLnBrk="1" hangingPunct="1">
              <a:buNone/>
            </a:pPr>
            <a:endParaRPr lang="en-US" altLang="en-US" sz="2400" dirty="0" smtClean="0"/>
          </a:p>
          <a:p>
            <a:pPr>
              <a:buFont typeface="Wingdings" panose="05000000000000000000" pitchFamily="2" charset="2"/>
              <a:buChar char="q"/>
            </a:pPr>
            <a:r>
              <a:rPr lang="en-US" altLang="en-US" sz="2400" dirty="0" smtClean="0"/>
              <a:t>Approximately </a:t>
            </a:r>
            <a:r>
              <a:rPr lang="en-US" altLang="en-US" sz="2400" dirty="0" smtClean="0"/>
              <a:t>245</a:t>
            </a:r>
          </a:p>
        </p:txBody>
      </p:sp>
    </p:spTree>
    <p:extLst>
      <p:ext uri="{BB962C8B-B14F-4D97-AF65-F5344CB8AC3E}">
        <p14:creationId xmlns:p14="http://schemas.microsoft.com/office/powerpoint/2010/main" val="65728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altLang="en-US" sz="3800" dirty="0" smtClean="0"/>
              <a:t/>
            </a:r>
            <a:br>
              <a:rPr lang="en-US" altLang="en-US" sz="3800" dirty="0" smtClean="0"/>
            </a:br>
            <a:r>
              <a:rPr lang="en-US" altLang="en-US" sz="3800" dirty="0" smtClean="0"/>
              <a:t>How IM4Q Improves the Services System</a:t>
            </a:r>
            <a:br>
              <a:rPr lang="en-US" altLang="en-US" sz="3800" dirty="0" smtClean="0"/>
            </a:br>
            <a:endParaRPr lang="en-US" altLang="en-US" sz="3800" dirty="0" smtClean="0"/>
          </a:p>
        </p:txBody>
      </p:sp>
      <p:sp>
        <p:nvSpPr>
          <p:cNvPr id="16387" name="Rectangle 3"/>
          <p:cNvSpPr>
            <a:spLocks noGrp="1" noChangeArrowheads="1"/>
          </p:cNvSpPr>
          <p:nvPr>
            <p:ph type="body" idx="1"/>
          </p:nvPr>
        </p:nvSpPr>
        <p:spPr/>
        <p:txBody>
          <a:bodyPr/>
          <a:lstStyle/>
          <a:p>
            <a:pPr eaLnBrk="1" hangingPunct="1"/>
            <a:r>
              <a:rPr lang="en-US" altLang="en-US" sz="2400" b="1" dirty="0" smtClean="0"/>
              <a:t>Provides information on individual satisfaction and outcomes from an independent </a:t>
            </a:r>
            <a:r>
              <a:rPr lang="en-US" altLang="en-US" sz="2400" b="1" dirty="0" smtClean="0"/>
              <a:t>source (peers/families)</a:t>
            </a:r>
            <a:endParaRPr lang="en-US" altLang="en-US" sz="2400" b="1" dirty="0" smtClean="0"/>
          </a:p>
          <a:p>
            <a:pPr eaLnBrk="1" hangingPunct="1"/>
            <a:r>
              <a:rPr lang="en-US" altLang="en-US" sz="2400" b="1" dirty="0" smtClean="0"/>
              <a:t>Serves as a safeguard by identifying “Major Concerns” affecting health and safety</a:t>
            </a:r>
          </a:p>
          <a:p>
            <a:pPr eaLnBrk="1" hangingPunct="1"/>
            <a:r>
              <a:rPr lang="en-US" altLang="en-US" sz="2400" b="1" dirty="0" smtClean="0"/>
              <a:t>Helps to identify “promising practices” as well as areas needing improvement </a:t>
            </a:r>
          </a:p>
          <a:p>
            <a:pPr eaLnBrk="1" hangingPunct="1"/>
            <a:r>
              <a:rPr lang="en-US" altLang="en-US" sz="2400" b="1" dirty="0" smtClean="0"/>
              <a:t>Provides a means for people to provide feedback and influence the quality of services and supports people receive in their community </a:t>
            </a:r>
          </a:p>
          <a:p>
            <a:pPr eaLnBrk="1" hangingPunct="1">
              <a:buFont typeface="Wingdings" pitchFamily="2" charset="2"/>
              <a:buNone/>
            </a:pPr>
            <a:endParaRPr lang="en-US" altLang="en-US" sz="2400" b="1" dirty="0" smtClean="0"/>
          </a:p>
        </p:txBody>
      </p:sp>
    </p:spTree>
    <p:extLst>
      <p:ext uri="{BB962C8B-B14F-4D97-AF65-F5344CB8AC3E}">
        <p14:creationId xmlns:p14="http://schemas.microsoft.com/office/powerpoint/2010/main" val="356310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altLang="en-US" sz="3800" dirty="0" smtClean="0"/>
              <a:t>State and Regional Level Participant Roles</a:t>
            </a:r>
          </a:p>
        </p:txBody>
      </p:sp>
      <p:sp>
        <p:nvSpPr>
          <p:cNvPr id="17411" name="Rectangle 3"/>
          <p:cNvSpPr>
            <a:spLocks noGrp="1" noChangeArrowheads="1"/>
          </p:cNvSpPr>
          <p:nvPr>
            <p:ph type="body" sz="half" idx="1"/>
          </p:nvPr>
        </p:nvSpPr>
        <p:spPr/>
        <p:txBody>
          <a:bodyPr/>
          <a:lstStyle/>
          <a:p>
            <a:pPr eaLnBrk="1" hangingPunct="1">
              <a:buFont typeface="Wingdings" panose="05000000000000000000" pitchFamily="2" charset="2"/>
              <a:buChar char="Ø"/>
            </a:pPr>
            <a:r>
              <a:rPr lang="en-US" altLang="en-US" sz="2400" dirty="0" smtClean="0"/>
              <a:t>State IM4Q Steering Committee </a:t>
            </a:r>
          </a:p>
          <a:p>
            <a:pPr eaLnBrk="1" hangingPunct="1">
              <a:buFont typeface="Wingdings" panose="05000000000000000000" pitchFamily="2" charset="2"/>
              <a:buChar char="q"/>
            </a:pPr>
            <a:r>
              <a:rPr lang="en-US" altLang="en-US" sz="2400" dirty="0" smtClean="0"/>
              <a:t>State IM4Q Management Committee</a:t>
            </a:r>
          </a:p>
          <a:p>
            <a:pPr eaLnBrk="1" hangingPunct="1">
              <a:buFont typeface="Wingdings" panose="05000000000000000000" pitchFamily="2" charset="2"/>
              <a:buChar char="Ø"/>
            </a:pPr>
            <a:r>
              <a:rPr lang="en-US" altLang="en-US" sz="2400" dirty="0" smtClean="0"/>
              <a:t>State and Regional State Coordinators</a:t>
            </a:r>
          </a:p>
          <a:p>
            <a:pPr eaLnBrk="1" hangingPunct="1">
              <a:buFont typeface="Wingdings" panose="05000000000000000000" pitchFamily="2" charset="2"/>
              <a:buChar char="q"/>
            </a:pPr>
            <a:r>
              <a:rPr lang="en-US" altLang="en-US" sz="2400" dirty="0" smtClean="0"/>
              <a:t>IM4Q</a:t>
            </a:r>
            <a:r>
              <a:rPr lang="en-US" altLang="en-US" sz="2400" dirty="0" smtClean="0"/>
              <a:t> </a:t>
            </a:r>
            <a:r>
              <a:rPr lang="en-US" altLang="en-US" sz="2400" dirty="0" smtClean="0"/>
              <a:t>Advisors</a:t>
            </a:r>
          </a:p>
        </p:txBody>
      </p:sp>
      <p:sp>
        <p:nvSpPr>
          <p:cNvPr id="17412" name="Rectangle 5"/>
          <p:cNvSpPr>
            <a:spLocks noGrp="1" noChangeArrowheads="1"/>
          </p:cNvSpPr>
          <p:nvPr>
            <p:ph type="body" sz="half" idx="2"/>
          </p:nvPr>
        </p:nvSpPr>
        <p:spPr/>
        <p:txBody>
          <a:bodyPr/>
          <a:lstStyle/>
          <a:p>
            <a:pPr eaLnBrk="1" hangingPunct="1">
              <a:buFont typeface="Wingdings" panose="05000000000000000000" pitchFamily="2" charset="2"/>
              <a:buChar char="Ø"/>
            </a:pPr>
            <a:r>
              <a:rPr lang="en-US" altLang="en-US" sz="2400" dirty="0" smtClean="0"/>
              <a:t>Advises State on IM4Q direction/priorities</a:t>
            </a:r>
          </a:p>
          <a:p>
            <a:pPr eaLnBrk="1" hangingPunct="1">
              <a:buFont typeface="Wingdings" panose="05000000000000000000" pitchFamily="2" charset="2"/>
              <a:buChar char="q"/>
            </a:pPr>
            <a:r>
              <a:rPr lang="en-US" altLang="en-US" sz="2400" dirty="0" smtClean="0"/>
              <a:t>Advises State on IM4Q operations</a:t>
            </a:r>
          </a:p>
          <a:p>
            <a:pPr eaLnBrk="1" hangingPunct="1">
              <a:buFont typeface="Wingdings" panose="05000000000000000000" pitchFamily="2" charset="2"/>
              <a:buChar char="Ø"/>
            </a:pPr>
            <a:r>
              <a:rPr lang="en-US" altLang="en-US" sz="2400" dirty="0" smtClean="0"/>
              <a:t>Manages IM4Q program</a:t>
            </a:r>
          </a:p>
          <a:p>
            <a:pPr eaLnBrk="1" hangingPunct="1"/>
            <a:endParaRPr lang="en-US" altLang="en-US" sz="2400" dirty="0" smtClean="0"/>
          </a:p>
          <a:p>
            <a:pPr eaLnBrk="1" hangingPunct="1">
              <a:buFont typeface="Wingdings" panose="05000000000000000000" pitchFamily="2" charset="2"/>
              <a:buChar char="q"/>
            </a:pPr>
            <a:r>
              <a:rPr lang="en-US" altLang="en-US" sz="2400" dirty="0" smtClean="0"/>
              <a:t>Provide </a:t>
            </a:r>
            <a:r>
              <a:rPr lang="en-US" altLang="en-US" sz="2400" dirty="0" smtClean="0"/>
              <a:t>advice/assistance to State, County &amp; IM4Q program; </a:t>
            </a:r>
            <a:r>
              <a:rPr lang="en-US" altLang="en-US" sz="2400" dirty="0" smtClean="0"/>
              <a:t>data analysis and reports</a:t>
            </a:r>
          </a:p>
        </p:txBody>
      </p:sp>
    </p:spTree>
    <p:extLst>
      <p:ext uri="{BB962C8B-B14F-4D97-AF65-F5344CB8AC3E}">
        <p14:creationId xmlns:p14="http://schemas.microsoft.com/office/powerpoint/2010/main" val="122710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the Institute on Disabilities</a:t>
            </a:r>
            <a:endParaRPr lang="en-US" dirty="0"/>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sz="2600" dirty="0" smtClean="0"/>
              <a:t>Provide 3 </a:t>
            </a:r>
            <a:r>
              <a:rPr lang="en-US" sz="2600" dirty="0" smtClean="0"/>
              <a:t>IM4Q Advisors </a:t>
            </a:r>
            <a:r>
              <a:rPr lang="en-US" sz="2600" dirty="0" smtClean="0"/>
              <a:t>to the program ( I am one)</a:t>
            </a:r>
          </a:p>
          <a:p>
            <a:pPr>
              <a:buFont typeface="Arial" panose="020B0604020202020204" pitchFamily="34" charset="0"/>
              <a:buChar char="•"/>
            </a:pPr>
            <a:r>
              <a:rPr lang="en-US" sz="2600" dirty="0" smtClean="0"/>
              <a:t>Instrument development and modification</a:t>
            </a:r>
          </a:p>
          <a:p>
            <a:pPr>
              <a:buFont typeface="Arial" panose="020B0604020202020204" pitchFamily="34" charset="0"/>
              <a:buChar char="•"/>
            </a:pPr>
            <a:r>
              <a:rPr lang="en-US" sz="2600" dirty="0" smtClean="0"/>
              <a:t>Training &amp; </a:t>
            </a:r>
            <a:r>
              <a:rPr lang="en-US" sz="2600" dirty="0" smtClean="0"/>
              <a:t>Advice </a:t>
            </a:r>
            <a:r>
              <a:rPr lang="en-US" sz="2600" dirty="0" smtClean="0"/>
              <a:t> </a:t>
            </a:r>
            <a:r>
              <a:rPr lang="en-US" sz="2600" dirty="0" smtClean="0"/>
              <a:t>to IM4Q programs, Counties, State</a:t>
            </a:r>
          </a:p>
          <a:p>
            <a:pPr>
              <a:buFont typeface="Arial" panose="020B0604020202020204" pitchFamily="34" charset="0"/>
              <a:buChar char="•"/>
            </a:pPr>
            <a:r>
              <a:rPr lang="en-US" sz="2600" dirty="0" smtClean="0"/>
              <a:t>Liaison to national body regarding instrument/data/other</a:t>
            </a:r>
          </a:p>
          <a:p>
            <a:pPr>
              <a:buFont typeface="Arial" panose="020B0604020202020204" pitchFamily="34" charset="0"/>
              <a:buChar char="•"/>
            </a:pPr>
            <a:r>
              <a:rPr lang="en-US" sz="2600" dirty="0" smtClean="0"/>
              <a:t>Interview Data Analysis</a:t>
            </a:r>
          </a:p>
          <a:p>
            <a:pPr>
              <a:buFont typeface="Arial" panose="020B0604020202020204" pitchFamily="34" charset="0"/>
              <a:buChar char="•"/>
            </a:pPr>
            <a:r>
              <a:rPr lang="en-US" sz="2600" dirty="0" smtClean="0"/>
              <a:t>Report development - statewide, </a:t>
            </a:r>
            <a:r>
              <a:rPr lang="en-US" sz="2600" dirty="0"/>
              <a:t>user-friendly </a:t>
            </a:r>
            <a:r>
              <a:rPr lang="en-US" sz="2600" dirty="0" smtClean="0"/>
              <a:t>reports, County, subsample reports [Transition, State Center]</a:t>
            </a:r>
          </a:p>
          <a:p>
            <a:pPr>
              <a:buFont typeface="Arial" panose="020B0604020202020204" pitchFamily="34" charset="0"/>
              <a:buChar char="•"/>
            </a:pPr>
            <a:r>
              <a:rPr lang="en-US" sz="2600" dirty="0" smtClean="0"/>
              <a:t>Develop and support Annual Statewide Training Conference</a:t>
            </a:r>
          </a:p>
          <a:p>
            <a:pPr>
              <a:buFont typeface="Arial" panose="020B0604020202020204" pitchFamily="34" charset="0"/>
              <a:buChar char="•"/>
            </a:pPr>
            <a:r>
              <a:rPr lang="en-US" sz="2600" dirty="0" smtClean="0"/>
              <a:t>Help to develop and implement Considerations Process that is part of a State Quality Management strategy</a:t>
            </a:r>
            <a:endParaRPr lang="en-US" sz="2600" dirty="0"/>
          </a:p>
        </p:txBody>
      </p:sp>
    </p:spTree>
    <p:extLst>
      <p:ext uri="{BB962C8B-B14F-4D97-AF65-F5344CB8AC3E}">
        <p14:creationId xmlns:p14="http://schemas.microsoft.com/office/powerpoint/2010/main" val="4128979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a:t>
            </a:r>
            <a:r>
              <a:rPr lang="en-US" dirty="0" smtClean="0"/>
              <a:t>Recommendations from Reports</a:t>
            </a:r>
            <a:endParaRPr lang="en-US" dirty="0"/>
          </a:p>
        </p:txBody>
      </p:sp>
      <p:sp>
        <p:nvSpPr>
          <p:cNvPr id="3" name="Content Placeholder 2"/>
          <p:cNvSpPr>
            <a:spLocks noGrp="1"/>
          </p:cNvSpPr>
          <p:nvPr>
            <p:ph idx="1"/>
          </p:nvPr>
        </p:nvSpPr>
        <p:spPr>
          <a:xfrm>
            <a:off x="866216" y="1295401"/>
            <a:ext cx="6619244" cy="4724400"/>
          </a:xfrm>
        </p:spPr>
        <p:txBody>
          <a:bodyPr>
            <a:normAutofit fontScale="85000" lnSpcReduction="10000"/>
          </a:bodyPr>
          <a:lstStyle/>
          <a:p>
            <a:endParaRPr lang="en-US" dirty="0" smtClean="0"/>
          </a:p>
          <a:p>
            <a:r>
              <a:rPr lang="en-US" b="1" dirty="0"/>
              <a:t>People want to work and be self-sufficient</a:t>
            </a:r>
            <a:endParaRPr lang="en-US" dirty="0"/>
          </a:p>
          <a:p>
            <a:r>
              <a:rPr lang="en-US" b="1" dirty="0" smtClean="0"/>
              <a:t>People </a:t>
            </a:r>
            <a:r>
              <a:rPr lang="en-US" b="1" dirty="0"/>
              <a:t>want greater influence on where they live and what they do during the </a:t>
            </a:r>
            <a:r>
              <a:rPr lang="en-US" b="1" dirty="0" smtClean="0"/>
              <a:t>day</a:t>
            </a:r>
            <a:endParaRPr lang="en-US" dirty="0" smtClean="0"/>
          </a:p>
          <a:p>
            <a:r>
              <a:rPr lang="en-US" b="1" dirty="0"/>
              <a:t>People want greater control over their </a:t>
            </a:r>
            <a:r>
              <a:rPr lang="en-US" b="1" dirty="0" smtClean="0"/>
              <a:t>resources</a:t>
            </a:r>
            <a:endParaRPr lang="en-US" dirty="0" smtClean="0"/>
          </a:p>
          <a:p>
            <a:r>
              <a:rPr lang="en-US" b="1" dirty="0"/>
              <a:t>People want to be included in their </a:t>
            </a:r>
            <a:r>
              <a:rPr lang="en-US" b="1" dirty="0" smtClean="0"/>
              <a:t>communities</a:t>
            </a:r>
          </a:p>
          <a:p>
            <a:r>
              <a:rPr lang="en-US" b="1" dirty="0"/>
              <a:t>People want their homes and bedrooms to reflect their preferences and </a:t>
            </a:r>
            <a:r>
              <a:rPr lang="en-US" b="1" dirty="0" smtClean="0"/>
              <a:t>tastes</a:t>
            </a:r>
            <a:endParaRPr lang="en-US" dirty="0" smtClean="0"/>
          </a:p>
          <a:p>
            <a:endParaRPr lang="en-US" dirty="0"/>
          </a:p>
          <a:p>
            <a:endParaRPr lang="en-US" dirty="0"/>
          </a:p>
        </p:txBody>
      </p:sp>
    </p:spTree>
    <p:extLst>
      <p:ext uri="{BB962C8B-B14F-4D97-AF65-F5344CB8AC3E}">
        <p14:creationId xmlns:p14="http://schemas.microsoft.com/office/powerpoint/2010/main" val="155571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5943600" cy="5334001"/>
          </a:xfrm>
        </p:spPr>
        <p:txBody>
          <a:bodyPr>
            <a:normAutofit fontScale="92500" lnSpcReduction="10000"/>
          </a:bodyPr>
          <a:lstStyle/>
          <a:p>
            <a:pPr marL="0">
              <a:lnSpc>
                <a:spcPct val="120000"/>
              </a:lnSpc>
              <a:buNone/>
            </a:pPr>
            <a:r>
              <a:rPr lang="en-US" baseline="0" dirty="0" smtClean="0">
                <a:solidFill>
                  <a:schemeClr val="tx2"/>
                </a:solidFill>
              </a:rPr>
              <a:t>VISION</a:t>
            </a:r>
          </a:p>
          <a:p>
            <a:pPr marL="0" indent="0">
              <a:lnSpc>
                <a:spcPct val="120000"/>
              </a:lnSpc>
              <a:buNone/>
            </a:pPr>
            <a:r>
              <a:rPr lang="en-US" sz="2400" b="0" baseline="0" dirty="0" smtClean="0">
                <a:solidFill>
                  <a:schemeClr val="tx2"/>
                </a:solidFill>
                <a:cs typeface="Arial" charset="0"/>
              </a:rPr>
              <a:t>A society where all people are valued and respected, and where all people have the knowledge, opportunity and power to improve their lives and the lives of others.</a:t>
            </a:r>
          </a:p>
          <a:p>
            <a:pPr indent="0">
              <a:lnSpc>
                <a:spcPct val="120000"/>
              </a:lnSpc>
              <a:buNone/>
            </a:pPr>
            <a:endParaRPr lang="en-US" sz="2400" dirty="0">
              <a:solidFill>
                <a:schemeClr val="tx2"/>
              </a:solidFill>
              <a:cs typeface="Arial" charset="0"/>
            </a:endParaRPr>
          </a:p>
          <a:p>
            <a:pPr marL="0" indent="0">
              <a:lnSpc>
                <a:spcPct val="120000"/>
              </a:lnSpc>
              <a:buNone/>
            </a:pPr>
            <a:r>
              <a:rPr lang="en-US" baseline="0" dirty="0" smtClean="0">
                <a:solidFill>
                  <a:schemeClr val="tx2"/>
                </a:solidFill>
              </a:rPr>
              <a:t>MISSION</a:t>
            </a:r>
            <a:r>
              <a:rPr lang="en-US" sz="3600" b="0" baseline="0" dirty="0" smtClean="0">
                <a:solidFill>
                  <a:schemeClr val="tx2"/>
                </a:solidFill>
              </a:rPr>
              <a:t/>
            </a:r>
            <a:br>
              <a:rPr lang="en-US" sz="3600" b="0" baseline="0" dirty="0" smtClean="0">
                <a:solidFill>
                  <a:schemeClr val="tx2"/>
                </a:solidFill>
              </a:rPr>
            </a:br>
            <a:r>
              <a:rPr lang="en-US" sz="2400" b="0" baseline="0" dirty="0" smtClean="0">
                <a:solidFill>
                  <a:schemeClr val="tx2"/>
                </a:solidFill>
                <a:cs typeface="Arial" charset="0"/>
              </a:rPr>
              <a:t>The Institute on Disabilities leads by example, creating connections and promoting networks within and among communities so that people</a:t>
            </a:r>
          </a:p>
          <a:p>
            <a:pPr marL="0" indent="0">
              <a:lnSpc>
                <a:spcPct val="120000"/>
              </a:lnSpc>
              <a:buNone/>
            </a:pPr>
            <a:r>
              <a:rPr lang="en-US" sz="2400" b="0" baseline="0" dirty="0" smtClean="0">
                <a:solidFill>
                  <a:schemeClr val="tx2"/>
                </a:solidFill>
                <a:cs typeface="Arial" charset="0"/>
              </a:rPr>
              <a:t>with disabilities are recognized as integral to </a:t>
            </a:r>
          </a:p>
          <a:p>
            <a:pPr marL="0" indent="0">
              <a:lnSpc>
                <a:spcPct val="120000"/>
              </a:lnSpc>
              <a:buNone/>
            </a:pPr>
            <a:r>
              <a:rPr lang="en-US" sz="2400" b="0" baseline="0" dirty="0" smtClean="0">
                <a:solidFill>
                  <a:schemeClr val="tx2"/>
                </a:solidFill>
                <a:cs typeface="Arial" charset="0"/>
              </a:rPr>
              <a:t>the fabric of community life.</a:t>
            </a:r>
            <a:endParaRPr lang="en-US" sz="2400" dirty="0"/>
          </a:p>
        </p:txBody>
      </p:sp>
      <p:pic>
        <p:nvPicPr>
          <p:cNvPr id="4" name="Picture 10" title="Woman with glasses on telepho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34" b="10788"/>
          <a:stretch/>
        </p:blipFill>
        <p:spPr bwMode="auto">
          <a:xfrm>
            <a:off x="7162800" y="3200400"/>
            <a:ext cx="1384829" cy="1311857"/>
          </a:xfrm>
          <a:prstGeom prst="rect">
            <a:avLst/>
          </a:prstGeom>
          <a:noFill/>
          <a:ln w="9525">
            <a:solidFill>
              <a:schemeClr val="tx1"/>
            </a:solidFill>
            <a:miter lim="800000"/>
            <a:headEnd/>
            <a:tailEnd/>
          </a:ln>
        </p:spPr>
      </p:pic>
      <p:pic>
        <p:nvPicPr>
          <p:cNvPr id="5" name="Picture 11" title="Man in power chair outsid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48"/>
          <a:stretch/>
        </p:blipFill>
        <p:spPr bwMode="auto">
          <a:xfrm>
            <a:off x="7162800" y="1820584"/>
            <a:ext cx="1373553" cy="1270193"/>
          </a:xfrm>
          <a:prstGeom prst="rect">
            <a:avLst/>
          </a:prstGeom>
          <a:noFill/>
          <a:ln w="9525">
            <a:solidFill>
              <a:schemeClr val="tx1"/>
            </a:solidFill>
            <a:miter lim="800000"/>
            <a:headEnd/>
            <a:tailEnd/>
          </a:ln>
        </p:spPr>
      </p:pic>
      <p:pic>
        <p:nvPicPr>
          <p:cNvPr id="6" name="Picture 12" title="Two male college students smil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10"/>
          <a:stretch/>
        </p:blipFill>
        <p:spPr bwMode="auto">
          <a:xfrm>
            <a:off x="7162799" y="457200"/>
            <a:ext cx="1376475" cy="1280801"/>
          </a:xfrm>
          <a:prstGeom prst="rect">
            <a:avLst/>
          </a:prstGeom>
          <a:noFill/>
          <a:ln w="9525">
            <a:solidFill>
              <a:schemeClr val="tx1"/>
            </a:solidFill>
            <a:miter lim="800000"/>
            <a:headEnd/>
            <a:tailEnd/>
          </a:ln>
        </p:spPr>
      </p:pic>
      <p:pic>
        <p:nvPicPr>
          <p:cNvPr id="7" name="Picture 13" title="Woman with mature daughter standing in front of red and white balloons"/>
          <p:cNvPicPr>
            <a:picLocks noChangeAspect="1" noChangeArrowheads="1"/>
          </p:cNvPicPr>
          <p:nvPr/>
        </p:nvPicPr>
        <p:blipFill rotWithShape="1">
          <a:blip r:embed="rId5">
            <a:extLst>
              <a:ext uri="{28A0092B-C50C-407E-A947-70E740481C1C}">
                <a14:useLocalDpi xmlns:a14="http://schemas.microsoft.com/office/drawing/2010/main" val="0"/>
              </a:ext>
            </a:extLst>
          </a:blip>
          <a:srcRect b="8786"/>
          <a:stretch/>
        </p:blipFill>
        <p:spPr bwMode="auto">
          <a:xfrm>
            <a:off x="7162800" y="4606421"/>
            <a:ext cx="1377633" cy="1301111"/>
          </a:xfrm>
          <a:prstGeom prst="rect">
            <a:avLst/>
          </a:prstGeom>
          <a:noFill/>
          <a:ln w="9525">
            <a:solidFill>
              <a:schemeClr val="tx1"/>
            </a:solidFill>
            <a:miter lim="800000"/>
            <a:headEnd/>
            <a:tailEnd/>
          </a:ln>
        </p:spPr>
      </p:pic>
      <p:sp>
        <p:nvSpPr>
          <p:cNvPr id="8" name="Line 12"/>
          <p:cNvSpPr>
            <a:spLocks noChangeShapeType="1"/>
          </p:cNvSpPr>
          <p:nvPr/>
        </p:nvSpPr>
        <p:spPr bwMode="auto">
          <a:xfrm>
            <a:off x="685800" y="3048000"/>
            <a:ext cx="5181600" cy="0"/>
          </a:xfrm>
          <a:prstGeom prst="line">
            <a:avLst/>
          </a:prstGeom>
          <a:noFill/>
          <a:ln w="9525">
            <a:solidFill>
              <a:srgbClr val="FF0000"/>
            </a:solidFill>
            <a:round/>
            <a:headEnd/>
            <a:tailEnd/>
          </a:ln>
        </p:spPr>
        <p:txBody>
          <a:bodyPr wrap="none" anchor="ctr"/>
          <a:lstStyle/>
          <a:p>
            <a:endParaRPr lang="en-US" dirty="0"/>
          </a:p>
        </p:txBody>
      </p:sp>
      <p:sp>
        <p:nvSpPr>
          <p:cNvPr id="9" name="Line 12"/>
          <p:cNvSpPr>
            <a:spLocks noChangeShapeType="1"/>
          </p:cNvSpPr>
          <p:nvPr/>
        </p:nvSpPr>
        <p:spPr bwMode="auto">
          <a:xfrm>
            <a:off x="685800" y="457200"/>
            <a:ext cx="5257800" cy="0"/>
          </a:xfrm>
          <a:prstGeom prst="line">
            <a:avLst/>
          </a:prstGeom>
          <a:noFill/>
          <a:ln w="9525">
            <a:solidFill>
              <a:srgbClr val="FF0000"/>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IM4Q</a:t>
            </a:r>
          </a:p>
        </p:txBody>
      </p:sp>
      <p:sp>
        <p:nvSpPr>
          <p:cNvPr id="3" name="Content Placeholder 2"/>
          <p:cNvSpPr>
            <a:spLocks noGrp="1"/>
          </p:cNvSpPr>
          <p:nvPr>
            <p:ph sz="half" idx="1"/>
          </p:nvPr>
        </p:nvSpPr>
        <p:spPr/>
        <p:txBody>
          <a:bodyPr>
            <a:normAutofit fontScale="70000" lnSpcReduction="20000"/>
          </a:bodyPr>
          <a:lstStyle/>
          <a:p>
            <a:pPr marL="0" indent="0">
              <a:buNone/>
            </a:pPr>
            <a:r>
              <a:rPr lang="en-US" b="1" dirty="0" smtClean="0"/>
              <a:t>1. Promoting </a:t>
            </a:r>
            <a:r>
              <a:rPr lang="en-US" b="1" dirty="0"/>
              <a:t>Continuous Quality Improvement</a:t>
            </a:r>
            <a:endParaRPr lang="en-US" dirty="0"/>
          </a:p>
          <a:p>
            <a:pPr marL="0" indent="0">
              <a:buNone/>
            </a:pPr>
            <a:r>
              <a:rPr lang="en-US" dirty="0"/>
              <a:t> </a:t>
            </a:r>
          </a:p>
          <a:p>
            <a:pPr marL="0" indent="0">
              <a:buNone/>
            </a:pPr>
            <a:r>
              <a:rPr lang="en-US" b="1" dirty="0"/>
              <a:t>2.  Gathering Independent Information About Lives of People Served/Supported</a:t>
            </a:r>
            <a:endParaRPr lang="en-US" dirty="0"/>
          </a:p>
          <a:p>
            <a:pPr marL="0" indent="0">
              <a:buNone/>
            </a:pPr>
            <a:r>
              <a:rPr lang="en-US" dirty="0"/>
              <a:t> </a:t>
            </a:r>
          </a:p>
          <a:p>
            <a:pPr marL="0" indent="0">
              <a:buNone/>
            </a:pPr>
            <a:r>
              <a:rPr lang="en-US" b="1" dirty="0"/>
              <a:t>3.  Acting as a Safeguard Regarding “Major Concerns” for the People Served/Supported</a:t>
            </a:r>
            <a:endParaRPr lang="en-US" dirty="0"/>
          </a:p>
          <a:p>
            <a:pPr marL="0" indent="0">
              <a:buNone/>
            </a:pPr>
            <a:r>
              <a:rPr lang="en-US" dirty="0"/>
              <a:t>  </a:t>
            </a:r>
          </a:p>
          <a:p>
            <a:pPr marL="0" indent="0">
              <a:buNone/>
            </a:pPr>
            <a:r>
              <a:rPr lang="en-US" b="1" dirty="0"/>
              <a:t>4.  Identifying Provider/System Promising Practices</a:t>
            </a:r>
            <a:endParaRPr lang="en-US" dirty="0"/>
          </a:p>
          <a:p>
            <a:pPr marL="0" indent="0">
              <a:buNone/>
            </a:pPr>
            <a:r>
              <a:rPr lang="en-US" dirty="0"/>
              <a:t> </a:t>
            </a:r>
          </a:p>
          <a:p>
            <a:pPr marL="0" indent="0">
              <a:buNone/>
            </a:pPr>
            <a:r>
              <a:rPr lang="en-US" b="1" dirty="0"/>
              <a:t>5.  Identifying Considerations for Change</a:t>
            </a:r>
            <a:endParaRPr lang="en-US" dirty="0"/>
          </a:p>
          <a:p>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a:t>6.  Interviewing Families/Friends/Guardians about Service/Support Satisfaction</a:t>
            </a:r>
            <a:endParaRPr lang="en-US" dirty="0"/>
          </a:p>
          <a:p>
            <a:pPr marL="0" indent="0">
              <a:buNone/>
            </a:pPr>
            <a:r>
              <a:rPr lang="en-US" dirty="0"/>
              <a:t> </a:t>
            </a:r>
          </a:p>
          <a:p>
            <a:pPr>
              <a:buAutoNum type="arabicPeriod" startAt="7"/>
            </a:pPr>
            <a:r>
              <a:rPr lang="en-US" b="1" dirty="0"/>
              <a:t>Collecting and Analyzing Consistent Data Sources</a:t>
            </a:r>
            <a:endParaRPr lang="en-US" dirty="0"/>
          </a:p>
          <a:p>
            <a:endParaRPr lang="en-US" dirty="0"/>
          </a:p>
          <a:p>
            <a:pPr marL="0" indent="0">
              <a:buNone/>
            </a:pPr>
            <a:r>
              <a:rPr lang="en-US" b="1" dirty="0"/>
              <a:t>8.  Developing and Disseminating Reports</a:t>
            </a:r>
            <a:endParaRPr lang="en-US" dirty="0"/>
          </a:p>
          <a:p>
            <a:pPr marL="0" indent="0">
              <a:buNone/>
            </a:pPr>
            <a:r>
              <a:rPr lang="en-US" dirty="0"/>
              <a:t> 	</a:t>
            </a:r>
          </a:p>
          <a:p>
            <a:pPr marL="0" indent="0">
              <a:buNone/>
            </a:pPr>
            <a:r>
              <a:rPr lang="en-US" b="1" dirty="0"/>
              <a:t>9.  Promoting Collaborative System Change</a:t>
            </a:r>
            <a:endParaRPr lang="en-US" dirty="0"/>
          </a:p>
          <a:p>
            <a:endParaRPr lang="en-US" dirty="0"/>
          </a:p>
        </p:txBody>
      </p:sp>
    </p:spTree>
    <p:extLst>
      <p:ext uri="{BB962C8B-B14F-4D97-AF65-F5344CB8AC3E}">
        <p14:creationId xmlns:p14="http://schemas.microsoft.com/office/powerpoint/2010/main" val="2758008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Picture 2" descr="C:\Users\guy\AppData\Local\Microsoft\Windows\Temporary Internet Files\Content.IE5\83FFUTHF\femme-apocalypse-12-israel[1].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guy\AppData\Local\Microsoft\Windows\Temporary Internet Files\Content.IE5\CVMDMAQY\Florentin143118558629_gros[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81625" y="2590799"/>
            <a:ext cx="2571750"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892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943600" cy="5592762"/>
          </a:xfrm>
        </p:spPr>
        <p:txBody>
          <a:bodyPr>
            <a:normAutofit/>
          </a:bodyPr>
          <a:lstStyle/>
          <a:p>
            <a:pPr algn="l">
              <a:spcBef>
                <a:spcPct val="20000"/>
              </a:spcBef>
            </a:pPr>
            <a:r>
              <a:rPr lang="en-US" sz="2400" dirty="0" smtClean="0"/>
              <a:t>Institute </a:t>
            </a:r>
            <a:r>
              <a:rPr lang="en-US" sz="2400" dirty="0"/>
              <a:t>on Disabilities at Temple University</a:t>
            </a:r>
            <a:br>
              <a:rPr lang="en-US" sz="2400" dirty="0"/>
            </a:br>
            <a:r>
              <a:rPr lang="en-US" sz="2400" dirty="0" smtClean="0"/>
              <a:t>8500 Brooktree Road, Suite 100</a:t>
            </a:r>
            <a:br>
              <a:rPr lang="en-US" sz="2400" dirty="0" smtClean="0"/>
            </a:br>
            <a:r>
              <a:rPr lang="en-US" sz="2400" dirty="0" smtClean="0"/>
              <a:t>Wexford, Pa 15005</a:t>
            </a:r>
            <a:br>
              <a:rPr lang="en-US" sz="2400" dirty="0" smtClean="0"/>
            </a:br>
            <a:r>
              <a:rPr lang="en-US" sz="2400" dirty="0"/>
              <a:t/>
            </a:r>
            <a:br>
              <a:rPr lang="en-US" sz="2400" dirty="0"/>
            </a:br>
            <a:r>
              <a:rPr lang="en-US" sz="2400" dirty="0"/>
              <a:t>Tel: </a:t>
            </a:r>
            <a:r>
              <a:rPr lang="en-US" sz="2400" dirty="0" smtClean="0"/>
              <a:t>724-934-1142    </a:t>
            </a:r>
            <a:r>
              <a:rPr lang="en-US" sz="2400" dirty="0"/>
              <a:t>Fax: </a:t>
            </a:r>
            <a:r>
              <a:rPr lang="en-US" sz="2400" dirty="0" smtClean="0"/>
              <a:t>724-933-1658</a:t>
            </a:r>
            <a:r>
              <a:rPr lang="en-US" sz="2400" dirty="0"/>
              <a:t/>
            </a:r>
            <a:br>
              <a:rPr lang="en-US" sz="2400" dirty="0"/>
            </a:br>
            <a:r>
              <a:rPr lang="en-US" sz="2400" dirty="0" smtClean="0"/>
              <a:t>Web</a:t>
            </a:r>
            <a:r>
              <a:rPr lang="en-US" sz="2400" dirty="0"/>
              <a:t>: </a:t>
            </a:r>
            <a:r>
              <a:rPr lang="en-US" sz="2400" dirty="0" smtClean="0">
                <a:hlinkClick r:id="rId2"/>
              </a:rPr>
              <a:t>www.disabilities.temple.edu</a:t>
            </a:r>
            <a:r>
              <a:rPr lang="en-US" sz="2400" dirty="0" smtClean="0"/>
              <a:t/>
            </a:r>
            <a:br>
              <a:rPr lang="en-US" sz="2400" dirty="0" smtClean="0"/>
            </a:br>
            <a:r>
              <a:rPr lang="en-US" sz="2400" dirty="0" smtClean="0"/>
              <a:t/>
            </a:r>
            <a:br>
              <a:rPr lang="en-US" sz="2400" dirty="0" smtClean="0"/>
            </a:br>
            <a:r>
              <a:rPr lang="en-US" sz="2400" b="0" baseline="0" dirty="0" smtClean="0"/>
              <a:t>MY contact information:</a:t>
            </a:r>
            <a:r>
              <a:rPr lang="en-US" sz="2400" b="0" dirty="0" smtClean="0"/>
              <a:t> </a:t>
            </a:r>
            <a:br>
              <a:rPr lang="en-US" sz="2400" b="0" dirty="0" smtClean="0"/>
            </a:br>
            <a:r>
              <a:rPr lang="en-US" sz="2400" b="0" dirty="0" smtClean="0"/>
              <a:t>Guy Caruso, Ph.D., FAAIDD</a:t>
            </a:r>
            <a:br>
              <a:rPr lang="en-US" sz="2400" b="0" dirty="0" smtClean="0"/>
            </a:br>
            <a:r>
              <a:rPr lang="en-US" sz="2400" dirty="0" smtClean="0"/>
              <a:t>Western Coordinator</a:t>
            </a:r>
            <a:r>
              <a:rPr lang="en-US" sz="2400" b="0" baseline="0" dirty="0" smtClean="0"/>
              <a:t/>
            </a:r>
            <a:br>
              <a:rPr lang="en-US" sz="2400" b="0" baseline="0" dirty="0" smtClean="0"/>
            </a:br>
            <a:r>
              <a:rPr lang="en-US" sz="2400" b="0" baseline="0" dirty="0" smtClean="0"/>
              <a:t>Tel: 724-272-6162</a:t>
            </a:r>
            <a:br>
              <a:rPr lang="en-US" sz="2400" b="0" baseline="0" dirty="0" smtClean="0"/>
            </a:br>
            <a:r>
              <a:rPr lang="en-US" sz="2400" b="0" baseline="0" dirty="0" smtClean="0"/>
              <a:t>Email: guy@temple.edu</a:t>
            </a:r>
            <a:endParaRPr lang="en-US" sz="2400" dirty="0"/>
          </a:p>
        </p:txBody>
      </p:sp>
      <p:sp>
        <p:nvSpPr>
          <p:cNvPr id="8" name="Line 12"/>
          <p:cNvSpPr>
            <a:spLocks noChangeShapeType="1"/>
          </p:cNvSpPr>
          <p:nvPr/>
        </p:nvSpPr>
        <p:spPr bwMode="auto">
          <a:xfrm>
            <a:off x="609600" y="533400"/>
            <a:ext cx="5486400" cy="0"/>
          </a:xfrm>
          <a:prstGeom prst="line">
            <a:avLst/>
          </a:prstGeom>
          <a:noFill/>
          <a:ln w="9525">
            <a:solidFill>
              <a:srgbClr val="FF0000"/>
            </a:solidFill>
            <a:round/>
            <a:headEnd/>
            <a:tailEnd/>
          </a:ln>
        </p:spPr>
        <p:txBody>
          <a:bodyPr wrap="none" anchor="ctr"/>
          <a:lstStyle/>
          <a:p>
            <a:endParaRPr lang="en-US" dirty="0"/>
          </a:p>
        </p:txBody>
      </p:sp>
      <p:pic>
        <p:nvPicPr>
          <p:cNvPr id="13" name="Picture 10" title="Woman with glasses on telepho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4" b="10788"/>
          <a:stretch/>
        </p:blipFill>
        <p:spPr bwMode="auto">
          <a:xfrm>
            <a:off x="7162800" y="3200400"/>
            <a:ext cx="1384829" cy="1311857"/>
          </a:xfrm>
          <a:prstGeom prst="rect">
            <a:avLst/>
          </a:prstGeom>
          <a:noFill/>
          <a:ln w="9525">
            <a:solidFill>
              <a:schemeClr val="tx1"/>
            </a:solidFill>
            <a:miter lim="800000"/>
            <a:headEnd/>
            <a:tailEnd/>
          </a:ln>
        </p:spPr>
      </p:pic>
      <p:pic>
        <p:nvPicPr>
          <p:cNvPr id="14" name="Picture 11" title="Man in power chair outsid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748"/>
          <a:stretch/>
        </p:blipFill>
        <p:spPr bwMode="auto">
          <a:xfrm>
            <a:off x="7162800" y="1820584"/>
            <a:ext cx="1373553" cy="1270193"/>
          </a:xfrm>
          <a:prstGeom prst="rect">
            <a:avLst/>
          </a:prstGeom>
          <a:noFill/>
          <a:ln w="9525">
            <a:solidFill>
              <a:schemeClr val="tx1"/>
            </a:solidFill>
            <a:miter lim="800000"/>
            <a:headEnd/>
            <a:tailEnd/>
          </a:ln>
        </p:spPr>
      </p:pic>
      <p:pic>
        <p:nvPicPr>
          <p:cNvPr id="15" name="Picture 12" title="Two male college students smil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710"/>
          <a:stretch/>
        </p:blipFill>
        <p:spPr bwMode="auto">
          <a:xfrm>
            <a:off x="7162799" y="457200"/>
            <a:ext cx="1376475" cy="1280801"/>
          </a:xfrm>
          <a:prstGeom prst="rect">
            <a:avLst/>
          </a:prstGeom>
          <a:noFill/>
          <a:ln w="9525">
            <a:solidFill>
              <a:schemeClr val="tx1"/>
            </a:solidFill>
            <a:miter lim="800000"/>
            <a:headEnd/>
            <a:tailEnd/>
          </a:ln>
        </p:spPr>
      </p:pic>
      <p:pic>
        <p:nvPicPr>
          <p:cNvPr id="16" name="Picture 13" title="Woman with mature daughter standing in front of red and white balloons"/>
          <p:cNvPicPr>
            <a:picLocks noChangeAspect="1" noChangeArrowheads="1"/>
          </p:cNvPicPr>
          <p:nvPr/>
        </p:nvPicPr>
        <p:blipFill rotWithShape="1">
          <a:blip r:embed="rId6">
            <a:extLst>
              <a:ext uri="{28A0092B-C50C-407E-A947-70E740481C1C}">
                <a14:useLocalDpi xmlns:a14="http://schemas.microsoft.com/office/drawing/2010/main" val="0"/>
              </a:ext>
            </a:extLst>
          </a:blip>
          <a:srcRect b="8786"/>
          <a:stretch/>
        </p:blipFill>
        <p:spPr bwMode="auto">
          <a:xfrm>
            <a:off x="7162800" y="4606421"/>
            <a:ext cx="1377633" cy="130111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map of u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Image result for map of u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2" name="Picture 8" descr="http://www.freelargeimages.com/wp-content/uploads/2014/11/Map_of_usa-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799" y="146362"/>
            <a:ext cx="4343401" cy="33667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enchantedlearning.com/usa/states/pennsylvania/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513136"/>
            <a:ext cx="4686299" cy="25828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orld 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4" y="160338"/>
            <a:ext cx="4111625" cy="335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4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905000"/>
          </a:xfrm>
        </p:spPr>
        <p:txBody>
          <a:bodyPr>
            <a:noAutofit/>
          </a:bodyPr>
          <a:lstStyle/>
          <a:p>
            <a:pPr fontAlgn="ctr"/>
            <a:r>
              <a:rPr lang="en-US" altLang="en-US" sz="2400" dirty="0" smtClean="0">
                <a:solidFill>
                  <a:srgbClr val="FF0000"/>
                </a:solidFill>
                <a:latin typeface="Tahoma" pitchFamily="34" charset="0"/>
                <a:cs typeface="Tahoma" pitchFamily="34" charset="0"/>
                <a:hlinkClick r:id="rId2"/>
              </a:rPr>
              <a:t/>
            </a:r>
            <a:br>
              <a:rPr lang="en-US" altLang="en-US" sz="2400" dirty="0" smtClean="0">
                <a:solidFill>
                  <a:srgbClr val="FF0000"/>
                </a:solidFill>
                <a:latin typeface="Tahoma" pitchFamily="34" charset="0"/>
                <a:cs typeface="Tahoma" pitchFamily="34" charset="0"/>
                <a:hlinkClick r:id="rId2"/>
              </a:rPr>
            </a:br>
            <a:r>
              <a:rPr lang="en-US" altLang="en-US" sz="2400" dirty="0">
                <a:solidFill>
                  <a:srgbClr val="FF0000"/>
                </a:solidFill>
                <a:latin typeface="Tahoma" pitchFamily="34" charset="0"/>
                <a:cs typeface="Tahoma" pitchFamily="34" charset="0"/>
                <a:hlinkClick r:id="rId2"/>
              </a:rPr>
              <a:t/>
            </a:r>
            <a:br>
              <a:rPr lang="en-US" altLang="en-US" sz="2400" dirty="0">
                <a:solidFill>
                  <a:srgbClr val="FF0000"/>
                </a:solidFill>
                <a:latin typeface="Tahoma" pitchFamily="34" charset="0"/>
                <a:cs typeface="Tahoma" pitchFamily="34" charset="0"/>
                <a:hlinkClick r:id="rId2"/>
              </a:rPr>
            </a:br>
            <a:r>
              <a:rPr lang="en-US" altLang="en-US" sz="2400" dirty="0" smtClean="0">
                <a:solidFill>
                  <a:srgbClr val="FF0000"/>
                </a:solidFill>
                <a:latin typeface="Tahoma" pitchFamily="34" charset="0"/>
                <a:cs typeface="Tahoma" pitchFamily="34" charset="0"/>
                <a:hlinkClick r:id="rId2"/>
              </a:rPr>
              <a:t>Pennsylvania </a:t>
            </a:r>
            <a:r>
              <a:rPr lang="en-US" altLang="en-US" sz="2400" dirty="0">
                <a:solidFill>
                  <a:srgbClr val="FF0000"/>
                </a:solidFill>
                <a:latin typeface="Tahoma" pitchFamily="34" charset="0"/>
                <a:cs typeface="Tahoma" pitchFamily="34" charset="0"/>
                <a:hlinkClick r:id="rId2"/>
              </a:rPr>
              <a:t>(US)</a:t>
            </a:r>
            <a:r>
              <a:rPr lang="en-US" altLang="en-US" sz="2400" dirty="0">
                <a:solidFill>
                  <a:srgbClr val="000000"/>
                </a:solidFill>
                <a:latin typeface="Tahoma" pitchFamily="34" charset="0"/>
                <a:cs typeface="Tahoma" pitchFamily="34" charset="0"/>
              </a:rPr>
              <a:t> (119,283 km²) is </a:t>
            </a:r>
            <a:r>
              <a:rPr lang="en-US" altLang="en-US" sz="2400" b="1" dirty="0">
                <a:solidFill>
                  <a:srgbClr val="000000"/>
                </a:solidFill>
                <a:latin typeface="Tahoma" pitchFamily="34" charset="0"/>
                <a:cs typeface="Tahoma" pitchFamily="34" charset="0"/>
              </a:rPr>
              <a:t>1.16</a:t>
            </a:r>
            <a:r>
              <a:rPr lang="en-US" altLang="en-US" sz="2400" dirty="0">
                <a:solidFill>
                  <a:srgbClr val="000000"/>
                </a:solidFill>
                <a:latin typeface="Tahoma" pitchFamily="34" charset="0"/>
                <a:cs typeface="Tahoma" pitchFamily="34" charset="0"/>
              </a:rPr>
              <a:t> times as big as </a:t>
            </a:r>
            <a:r>
              <a:rPr lang="en-US" altLang="en-US" sz="2400" dirty="0">
                <a:solidFill>
                  <a:srgbClr val="000000"/>
                </a:solidFill>
                <a:latin typeface="Tahoma" pitchFamily="34" charset="0"/>
                <a:cs typeface="Tahoma" pitchFamily="34" charset="0"/>
                <a:hlinkClick r:id="rId3"/>
              </a:rPr>
              <a:t>Iceland</a:t>
            </a:r>
            <a:r>
              <a:rPr lang="en-US" altLang="en-US" sz="2400" dirty="0">
                <a:solidFill>
                  <a:srgbClr val="000000"/>
                </a:solidFill>
                <a:latin typeface="Tahoma" pitchFamily="34" charset="0"/>
                <a:cs typeface="Tahoma" pitchFamily="34" charset="0"/>
              </a:rPr>
              <a:t> (103,000 km² or 13% larger than Iceland</a:t>
            </a:r>
            <a:r>
              <a:rPr lang="en-US" sz="2400" dirty="0">
                <a:solidFill>
                  <a:prstClr val="black"/>
                </a:solidFill>
              </a:rPr>
              <a:t/>
            </a:r>
            <a:br>
              <a:rPr lang="en-US" sz="2400" dirty="0">
                <a:solidFill>
                  <a:prstClr val="black"/>
                </a:solidFill>
              </a:rPr>
            </a:br>
            <a:r>
              <a:rPr lang="en-US" sz="2400" dirty="0" smtClean="0">
                <a:solidFill>
                  <a:prstClr val="black"/>
                </a:solidFill>
              </a:rPr>
              <a:t/>
            </a:r>
            <a:br>
              <a:rPr lang="en-US" sz="2400" dirty="0" smtClean="0">
                <a:solidFill>
                  <a:prstClr val="black"/>
                </a:solidFill>
              </a:rPr>
            </a:br>
            <a:r>
              <a:rPr lang="en-US" sz="2000" b="1" dirty="0" smtClean="0">
                <a:hlinkClick r:id="rId4"/>
              </a:rPr>
              <a:t>Population</a:t>
            </a:r>
            <a:r>
              <a:rPr lang="en-US" sz="2000" b="1" dirty="0">
                <a:hlinkClick r:id="rId4"/>
              </a:rPr>
              <a:t>:</a:t>
            </a:r>
            <a:r>
              <a:rPr lang="en-US" sz="2000" b="1" dirty="0"/>
              <a:t/>
            </a:r>
            <a:br>
              <a:rPr lang="en-US" sz="2000" b="1" dirty="0"/>
            </a:br>
            <a:r>
              <a:rPr lang="en-US" sz="2000" b="1" dirty="0" smtClean="0"/>
              <a:t>Iceland </a:t>
            </a:r>
            <a:r>
              <a:rPr lang="en-US" sz="2000" dirty="0" smtClean="0"/>
              <a:t>331,918 </a:t>
            </a:r>
            <a:r>
              <a:rPr lang="en-US" sz="2000" dirty="0"/>
              <a:t>(July 2015 est</a:t>
            </a:r>
            <a:r>
              <a:rPr lang="en-US" sz="2000" dirty="0" smtClean="0"/>
              <a:t>.)</a:t>
            </a:r>
            <a:br>
              <a:rPr lang="en-US" sz="2000" dirty="0" smtClean="0"/>
            </a:br>
            <a:r>
              <a:rPr lang="en-US" sz="2000" b="1" dirty="0" smtClean="0"/>
              <a:t>Pennsylvania</a:t>
            </a:r>
            <a:r>
              <a:rPr lang="en-US" sz="2000" dirty="0" smtClean="0"/>
              <a:t> </a:t>
            </a:r>
            <a:r>
              <a:rPr lang="en-US" sz="2000" dirty="0"/>
              <a:t>12.815 </a:t>
            </a:r>
            <a:r>
              <a:rPr lang="en-US" sz="2000" dirty="0" smtClean="0"/>
              <a:t>Million (2016 est.)</a:t>
            </a:r>
            <a:r>
              <a:rPr lang="en-US" sz="2400" dirty="0"/>
              <a:t/>
            </a:r>
            <a:br>
              <a:rPr lang="en-US" sz="2400" dirty="0"/>
            </a:br>
            <a:endParaRPr lang="en-US" sz="2400" dirty="0"/>
          </a:p>
        </p:txBody>
      </p:sp>
      <p:pic>
        <p:nvPicPr>
          <p:cNvPr id="3076" name="Picture 4" descr="Image result for iceland map"/>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22961" y="3352800"/>
            <a:ext cx="3916471" cy="27908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ennsylvania ma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7616" y="3429000"/>
            <a:ext cx="40671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3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&amp; Purpose of IM4Q</a:t>
            </a:r>
            <a:endParaRPr lang="en-US" dirty="0"/>
          </a:p>
        </p:txBody>
      </p:sp>
      <p:sp>
        <p:nvSpPr>
          <p:cNvPr id="3" name="Content Placeholder 2"/>
          <p:cNvSpPr>
            <a:spLocks noGrp="1"/>
          </p:cNvSpPr>
          <p:nvPr>
            <p:ph idx="1"/>
          </p:nvPr>
        </p:nvSpPr>
        <p:spPr/>
        <p:txBody>
          <a:bodyPr>
            <a:normAutofit fontScale="85000" lnSpcReduction="20000"/>
          </a:bodyPr>
          <a:lstStyle/>
          <a:p>
            <a:pPr marL="457200" indent="-457200"/>
            <a:r>
              <a:rPr lang="en-US" altLang="en-US" dirty="0"/>
              <a:t>In 1997, the </a:t>
            </a:r>
            <a:r>
              <a:rPr lang="en-US" altLang="en-US" dirty="0" smtClean="0"/>
              <a:t>State Office of Intellectual Disabilities </a:t>
            </a:r>
            <a:r>
              <a:rPr lang="en-US" altLang="en-US" dirty="0"/>
              <a:t>Planning Advisory Committee recommended that </a:t>
            </a:r>
            <a:r>
              <a:rPr lang="en-US" altLang="en-US" dirty="0" smtClean="0"/>
              <a:t>Pennsylvania (PA) develop </a:t>
            </a:r>
            <a:r>
              <a:rPr lang="en-US" altLang="en-US" dirty="0"/>
              <a:t>the capacity for independent monitoring </a:t>
            </a:r>
          </a:p>
          <a:p>
            <a:pPr marL="457200" indent="-457200"/>
            <a:r>
              <a:rPr lang="en-US" altLang="en-US" dirty="0"/>
              <a:t>IM4Q was designed to be </a:t>
            </a:r>
            <a:r>
              <a:rPr lang="en-US" altLang="en-US" b="1" u="sng" dirty="0"/>
              <a:t>conducted by people with intellectual disabilities, families</a:t>
            </a:r>
            <a:r>
              <a:rPr lang="en-US" altLang="en-US" dirty="0"/>
              <a:t>, and other interested </a:t>
            </a:r>
            <a:r>
              <a:rPr lang="en-US" altLang="en-US" dirty="0" smtClean="0"/>
              <a:t>people, and not by professional staff</a:t>
            </a:r>
            <a:endParaRPr lang="en-US" altLang="en-US" dirty="0"/>
          </a:p>
          <a:p>
            <a:pPr marL="457200" indent="-457200"/>
            <a:r>
              <a:rPr lang="en-US" altLang="en-US" dirty="0"/>
              <a:t>IM4Q </a:t>
            </a:r>
            <a:r>
              <a:rPr lang="en-US" altLang="en-US" b="1" dirty="0"/>
              <a:t>does not measure compliance with government regulations</a:t>
            </a:r>
            <a:r>
              <a:rPr lang="en-US" altLang="en-US" dirty="0"/>
              <a:t>; </a:t>
            </a:r>
            <a:r>
              <a:rPr lang="en-US" altLang="en-US" b="1" u="sng" dirty="0"/>
              <a:t>instead it measures people’s quality of life </a:t>
            </a:r>
            <a:r>
              <a:rPr lang="en-US" altLang="en-US" b="1" u="sng" dirty="0" smtClean="0"/>
              <a:t>outcomes</a:t>
            </a:r>
          </a:p>
          <a:p>
            <a:pPr marL="457200" indent="-457200"/>
            <a:r>
              <a:rPr lang="en-US" altLang="en-US" dirty="0" smtClean="0"/>
              <a:t>Statewide and every County has an IM4Q Program</a:t>
            </a:r>
            <a:endParaRPr lang="en-US" altLang="en-US" dirty="0"/>
          </a:p>
          <a:p>
            <a:endParaRPr lang="en-US" dirty="0"/>
          </a:p>
        </p:txBody>
      </p:sp>
    </p:spTree>
    <p:extLst>
      <p:ext uri="{BB962C8B-B14F-4D97-AF65-F5344CB8AC3E}">
        <p14:creationId xmlns:p14="http://schemas.microsoft.com/office/powerpoint/2010/main" val="242593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IM4Q Program Development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Formal criteria to become an IM4Q program &amp; selected by County and State</a:t>
            </a:r>
          </a:p>
          <a:p>
            <a:r>
              <a:rPr lang="en-US" dirty="0" smtClean="0"/>
              <a:t>Key elements are being independent (provide NO HARD services); have a board/advisory body; </a:t>
            </a:r>
            <a:r>
              <a:rPr lang="en-US" dirty="0"/>
              <a:t>capacity to </a:t>
            </a:r>
            <a:r>
              <a:rPr lang="en-US" dirty="0" smtClean="0"/>
              <a:t>conduct program; follow protocol and guidelines in IM4Q Manual.</a:t>
            </a:r>
          </a:p>
          <a:p>
            <a:r>
              <a:rPr lang="en-US" dirty="0" smtClean="0"/>
              <a:t>Entities that are IM4Q Programs – </a:t>
            </a:r>
            <a:r>
              <a:rPr lang="en-US" sz="2800" dirty="0" smtClean="0"/>
              <a:t>Arcs (parent organizations), Centers for Independent Living, Mental Health Agencies Consumer Satisfaction Teams), </a:t>
            </a:r>
            <a:r>
              <a:rPr lang="en-US" sz="2800" dirty="0" smtClean="0"/>
              <a:t>University/Colleges, Self Advocacy </a:t>
            </a:r>
            <a:r>
              <a:rPr lang="en-US" sz="2800" dirty="0" smtClean="0"/>
              <a:t>Groups, </a:t>
            </a:r>
            <a:r>
              <a:rPr lang="en-US" sz="2800" dirty="0" smtClean="0"/>
              <a:t>&amp; others (54 </a:t>
            </a:r>
            <a:r>
              <a:rPr lang="en-US" sz="2800" dirty="0" smtClean="0"/>
              <a:t>programs statewide) </a:t>
            </a:r>
            <a:endParaRPr lang="en-US" sz="2800" dirty="0"/>
          </a:p>
        </p:txBody>
      </p:sp>
    </p:spTree>
    <p:extLst>
      <p:ext uri="{BB962C8B-B14F-4D97-AF65-F5344CB8AC3E}">
        <p14:creationId xmlns:p14="http://schemas.microsoft.com/office/powerpoint/2010/main" val="247885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IM4Q </a:t>
            </a:r>
            <a:r>
              <a:rPr lang="en-US" altLang="en-US" dirty="0" smtClean="0"/>
              <a:t>Sample (People to Interview)</a:t>
            </a:r>
            <a:endParaRPr lang="en-US" dirty="0"/>
          </a:p>
        </p:txBody>
      </p:sp>
      <p:sp>
        <p:nvSpPr>
          <p:cNvPr id="3" name="Content Placeholder 2"/>
          <p:cNvSpPr>
            <a:spLocks noGrp="1"/>
          </p:cNvSpPr>
          <p:nvPr>
            <p:ph idx="1"/>
          </p:nvPr>
        </p:nvSpPr>
        <p:spPr/>
        <p:txBody>
          <a:bodyPr>
            <a:normAutofit fontScale="85000" lnSpcReduction="10000"/>
          </a:bodyPr>
          <a:lstStyle/>
          <a:p>
            <a:pPr marL="457200" indent="-457200"/>
            <a:r>
              <a:rPr lang="en-US" altLang="en-US" dirty="0" smtClean="0"/>
              <a:t>State provides </a:t>
            </a:r>
            <a:r>
              <a:rPr lang="en-US" altLang="en-US" dirty="0" smtClean="0"/>
              <a:t>sample of people </a:t>
            </a:r>
            <a:r>
              <a:rPr lang="en-US" altLang="en-US" dirty="0" smtClean="0"/>
              <a:t>to </a:t>
            </a:r>
            <a:r>
              <a:rPr lang="en-US" altLang="en-US" dirty="0" smtClean="0"/>
              <a:t>interview for each </a:t>
            </a:r>
            <a:r>
              <a:rPr lang="en-US" altLang="en-US" dirty="0" smtClean="0"/>
              <a:t>County for IM4Q Programs. Annually</a:t>
            </a:r>
            <a:r>
              <a:rPr lang="en-US" altLang="en-US" dirty="0"/>
              <a:t>, IM4Q surveys approximately one-third of the people living in licensed residential </a:t>
            </a:r>
            <a:r>
              <a:rPr lang="en-US" altLang="en-US" dirty="0" smtClean="0"/>
              <a:t>settings in Pennsylvania (PA)</a:t>
            </a:r>
            <a:endParaRPr lang="en-US" altLang="en-US" dirty="0"/>
          </a:p>
          <a:p>
            <a:pPr marL="457200" indent="-457200"/>
            <a:r>
              <a:rPr lang="en-US" altLang="en-US" dirty="0"/>
              <a:t>Merged with National Core Indicators (NCI) in 2000; collect separate sample of individuals (may be living in licensed or unlicensed residential settings, with families or independently</a:t>
            </a:r>
            <a:r>
              <a:rPr lang="en-US" altLang="en-US" dirty="0" smtClean="0"/>
              <a:t>)</a:t>
            </a:r>
          </a:p>
          <a:p>
            <a:pPr marL="457200" indent="-457200"/>
            <a:r>
              <a:rPr lang="en-US" altLang="en-US" dirty="0" smtClean="0"/>
              <a:t>Special samples – Transition, State Center, other</a:t>
            </a:r>
          </a:p>
          <a:p>
            <a:pPr marL="457200" indent="-457200"/>
            <a:endParaRPr lang="en-US" altLang="en-US" dirty="0"/>
          </a:p>
          <a:p>
            <a:endParaRPr lang="en-US" dirty="0"/>
          </a:p>
        </p:txBody>
      </p:sp>
    </p:spTree>
    <p:extLst>
      <p:ext uri="{BB962C8B-B14F-4D97-AF65-F5344CB8AC3E}">
        <p14:creationId xmlns:p14="http://schemas.microsoft.com/office/powerpoint/2010/main" val="179033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r>
              <a:rPr lang="en-US" altLang="en-US" sz="3600" dirty="0" smtClean="0"/>
              <a:t>The IM4Q Survey Instrument – </a:t>
            </a:r>
            <a:br>
              <a:rPr lang="en-US" altLang="en-US" sz="3600" dirty="0" smtClean="0"/>
            </a:br>
            <a:r>
              <a:rPr lang="en-US" altLang="en-US" sz="3600" dirty="0" smtClean="0"/>
              <a:t>7 Areas Covered</a:t>
            </a:r>
            <a:endParaRPr lang="en-US" altLang="en-US" sz="3600" dirty="0"/>
          </a:p>
        </p:txBody>
      </p:sp>
      <p:sp>
        <p:nvSpPr>
          <p:cNvPr id="28675" name="Rectangle 3"/>
          <p:cNvSpPr>
            <a:spLocks noGrp="1" noChangeArrowheads="1"/>
          </p:cNvSpPr>
          <p:nvPr>
            <p:ph idx="1"/>
          </p:nvPr>
        </p:nvSpPr>
        <p:spPr>
          <a:xfrm>
            <a:off x="534430" y="1295400"/>
            <a:ext cx="5829300" cy="4741333"/>
          </a:xfrm>
        </p:spPr>
        <p:txBody>
          <a:bodyPr>
            <a:normAutofit lnSpcReduction="10000"/>
          </a:bodyPr>
          <a:lstStyle/>
          <a:p>
            <a:pPr>
              <a:buFont typeface="Arial" panose="020B0604020202020204" pitchFamily="34" charset="0"/>
              <a:buChar char="•"/>
            </a:pPr>
            <a:endParaRPr lang="en-US" altLang="en-US" sz="2400" dirty="0" smtClean="0"/>
          </a:p>
          <a:p>
            <a:pPr>
              <a:buFont typeface="Arial" panose="020B0604020202020204" pitchFamily="34" charset="0"/>
              <a:buChar char="•"/>
            </a:pPr>
            <a:r>
              <a:rPr lang="en-US" altLang="en-US" sz="2400" b="1" i="1" dirty="0" smtClean="0"/>
              <a:t>*Satisfaction</a:t>
            </a:r>
            <a:endParaRPr lang="en-US" altLang="en-US" sz="2400" b="1" i="1" dirty="0"/>
          </a:p>
          <a:p>
            <a:pPr>
              <a:buFont typeface="Arial" panose="020B0604020202020204" pitchFamily="34" charset="0"/>
              <a:buChar char="•"/>
            </a:pPr>
            <a:r>
              <a:rPr lang="en-US" altLang="en-US" sz="2400" b="1" i="1" dirty="0" smtClean="0"/>
              <a:t>*Dignity</a:t>
            </a:r>
            <a:r>
              <a:rPr lang="en-US" altLang="en-US" sz="2400" b="1" i="1" dirty="0"/>
              <a:t>, Respect, and Rights</a:t>
            </a:r>
          </a:p>
          <a:p>
            <a:pPr>
              <a:buFont typeface="Arial" panose="020B0604020202020204" pitchFamily="34" charset="0"/>
              <a:buChar char="•"/>
            </a:pPr>
            <a:r>
              <a:rPr lang="en-US" altLang="en-US" sz="2400" dirty="0"/>
              <a:t>Choice and Control</a:t>
            </a:r>
          </a:p>
          <a:p>
            <a:pPr>
              <a:buFont typeface="Arial" panose="020B0604020202020204" pitchFamily="34" charset="0"/>
              <a:buChar char="•"/>
            </a:pPr>
            <a:r>
              <a:rPr lang="en-US" altLang="en-US" sz="2400" dirty="0"/>
              <a:t>Relationships</a:t>
            </a:r>
          </a:p>
          <a:p>
            <a:pPr>
              <a:buFont typeface="Arial" panose="020B0604020202020204" pitchFamily="34" charset="0"/>
              <a:buChar char="•"/>
            </a:pPr>
            <a:r>
              <a:rPr lang="en-US" altLang="en-US" sz="2400" dirty="0"/>
              <a:t>Inclusion</a:t>
            </a:r>
          </a:p>
          <a:p>
            <a:pPr>
              <a:buFont typeface="Arial" panose="020B0604020202020204" pitchFamily="34" charset="0"/>
              <a:buChar char="•"/>
            </a:pPr>
            <a:r>
              <a:rPr lang="en-US" altLang="en-US" sz="2400" dirty="0"/>
              <a:t>Impressions of the IM4Q Team</a:t>
            </a:r>
          </a:p>
          <a:p>
            <a:pPr>
              <a:buFont typeface="Arial" panose="020B0604020202020204" pitchFamily="34" charset="0"/>
              <a:buChar char="•"/>
            </a:pPr>
            <a:r>
              <a:rPr lang="en-US" altLang="en-US" sz="2400" dirty="0" smtClean="0"/>
              <a:t>Family/Friend/Guardian Survey</a:t>
            </a:r>
          </a:p>
          <a:p>
            <a:pPr marL="0" indent="0">
              <a:buNone/>
            </a:pPr>
            <a:endParaRPr lang="en-US" altLang="en-US" sz="2400" dirty="0" smtClean="0"/>
          </a:p>
          <a:p>
            <a:pPr marL="0" indent="0">
              <a:buNone/>
            </a:pPr>
            <a:r>
              <a:rPr lang="en-US" altLang="en-US" sz="1700" dirty="0" smtClean="0">
                <a:solidFill>
                  <a:srgbClr val="000000"/>
                </a:solidFill>
                <a:latin typeface="Times New Roman" pitchFamily="18" charset="0"/>
              </a:rPr>
              <a:t>* Note</a:t>
            </a:r>
            <a:r>
              <a:rPr lang="en-US" altLang="en-US" sz="1700" dirty="0">
                <a:solidFill>
                  <a:srgbClr val="000000"/>
                </a:solidFill>
                <a:latin typeface="Times New Roman" pitchFamily="18" charset="0"/>
              </a:rPr>
              <a:t>:  The first two sections </a:t>
            </a:r>
            <a:r>
              <a:rPr lang="en-US" altLang="en-US" sz="1700" dirty="0" smtClean="0">
                <a:solidFill>
                  <a:srgbClr val="000000"/>
                </a:solidFill>
                <a:latin typeface="Times New Roman" pitchFamily="18" charset="0"/>
              </a:rPr>
              <a:t>can </a:t>
            </a:r>
            <a:r>
              <a:rPr lang="en-US" altLang="en-US" sz="1700" dirty="0">
                <a:solidFill>
                  <a:srgbClr val="000000"/>
                </a:solidFill>
                <a:latin typeface="Times New Roman" pitchFamily="18" charset="0"/>
              </a:rPr>
              <a:t>only be answered by the people themselves.  Generally, between 44% and 63% of </a:t>
            </a:r>
            <a:r>
              <a:rPr lang="en-US" altLang="en-US" sz="1700" dirty="0" smtClean="0">
                <a:solidFill>
                  <a:srgbClr val="000000"/>
                </a:solidFill>
                <a:latin typeface="Times New Roman" pitchFamily="18" charset="0"/>
              </a:rPr>
              <a:t>the</a:t>
            </a:r>
          </a:p>
          <a:p>
            <a:pPr marL="0" indent="0">
              <a:buNone/>
            </a:pPr>
            <a:r>
              <a:rPr lang="en-US" altLang="en-US" sz="1700" dirty="0" smtClean="0">
                <a:solidFill>
                  <a:srgbClr val="000000"/>
                </a:solidFill>
                <a:latin typeface="Times New Roman" pitchFamily="18" charset="0"/>
              </a:rPr>
              <a:t>people </a:t>
            </a:r>
            <a:r>
              <a:rPr lang="en-US" altLang="en-US" sz="1700" dirty="0">
                <a:solidFill>
                  <a:srgbClr val="000000"/>
                </a:solidFill>
                <a:latin typeface="Times New Roman" pitchFamily="18" charset="0"/>
              </a:rPr>
              <a:t>were able to respond in these sections</a:t>
            </a:r>
          </a:p>
          <a:p>
            <a:pPr>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05082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1979</Words>
  <Application>Microsoft Office PowerPoint</Application>
  <PresentationFormat>On-screen Show (4:3)</PresentationFormat>
  <Paragraphs>203</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People with Disabilities &amp; Families Insuring Quality Services:   Independent Monitoring for Quality  (IM4Q)  Guy Caruso, Ph.D., FAAIDD </vt:lpstr>
      <vt:lpstr>PowerPoint Presentation</vt:lpstr>
      <vt:lpstr>PowerPoint Presentation</vt:lpstr>
      <vt:lpstr>PowerPoint Presentation</vt:lpstr>
      <vt:lpstr>  Pennsylvania (US) (119,283 km²) is 1.16 times as big as Iceland (103,000 km² or 13% larger than Iceland  Population: Iceland 331,918 (July 2015 est.) Pennsylvania 12.815 Million (2016 est.) </vt:lpstr>
      <vt:lpstr>Creation &amp; Purpose of IM4Q</vt:lpstr>
      <vt:lpstr>IM4Q Program Development</vt:lpstr>
      <vt:lpstr>IM4Q Sample (People to Interview)</vt:lpstr>
      <vt:lpstr>The IM4Q Survey Instrument –  7 Areas Covered</vt:lpstr>
      <vt:lpstr>IM4Q Instrument &amp; Interviewing</vt:lpstr>
      <vt:lpstr>IM4Q Interview Instruments  and  Total Numbers</vt:lpstr>
      <vt:lpstr>The Three Groups Being Compared</vt:lpstr>
      <vt:lpstr> How IM4Q Works and Considerations </vt:lpstr>
      <vt:lpstr>Things to Remember About IM4Q Team Considerations</vt:lpstr>
      <vt:lpstr>How to Write Considerations</vt:lpstr>
      <vt:lpstr>Considerations Taken Directly from the Consumer:</vt:lpstr>
      <vt:lpstr>Considerations Taken from Others: </vt:lpstr>
      <vt:lpstr>14 Consideration Themes</vt:lpstr>
      <vt:lpstr>Major Consideration Points</vt:lpstr>
      <vt:lpstr>A Team May Discover a Major Concern</vt:lpstr>
      <vt:lpstr>“Closing the Loop”</vt:lpstr>
      <vt:lpstr>The Closing the Loop Process</vt:lpstr>
      <vt:lpstr>IM4Q Data Reports for System Change</vt:lpstr>
      <vt:lpstr>Consideration Follow-Up</vt:lpstr>
      <vt:lpstr>Useful Demographics 2014-2015</vt:lpstr>
      <vt:lpstr> How IM4Q Improves the Services System </vt:lpstr>
      <vt:lpstr>State and Regional Level Participant Roles</vt:lpstr>
      <vt:lpstr>Role of the Institute on Disabilities</vt:lpstr>
      <vt:lpstr>Five Recommendations from Reports</vt:lpstr>
      <vt:lpstr>Benefits of IM4Q</vt:lpstr>
      <vt:lpstr>Questions?</vt:lpstr>
      <vt:lpstr>Institute on Disabilities at Temple University 8500 Brooktree Road, Suite 100 Wexford, Pa 15005  Tel: 724-934-1142    Fax: 724-933-1658 Web: www.disabilities.temple.edu  MY contact information:  Guy Caruso, Ph.D., FAAIDD Western Coordinator Tel: 724-272-6162 Email: guy@temple.edu</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SPECIFIC PRESENTATION HERE</dc:title>
  <dc:creator>Susan Fullam</dc:creator>
  <cp:lastModifiedBy>Guy A Caruso</cp:lastModifiedBy>
  <cp:revision>44</cp:revision>
  <dcterms:created xsi:type="dcterms:W3CDTF">2009-12-01T19:49:25Z</dcterms:created>
  <dcterms:modified xsi:type="dcterms:W3CDTF">2016-09-02T00:21:48Z</dcterms:modified>
</cp:coreProperties>
</file>